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0"/>
      </p:cViewPr>
      <p:guideLst>
        <p:guide orient="horz" pos="2160"/>
        <p:guide pos="2880"/>
      </p:guideLst>
    </p:cSldViewPr>
  </p:slideViewPr>
  <p:notesTextViewPr>
    <p:cViewPr>
      <p:scale>
        <a:sx n="1" d="1"/>
        <a:sy n="1" d="1"/>
      </p:scale>
      <p:origin x="0" y="144"/>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40E347-B105-48E2-BEEE-ED2C290DB72B}" type="datetimeFigureOut">
              <a:rPr kumimoji="1" lang="ja-JP" altLang="en-US" smtClean="0"/>
              <a:t>2024/5/29</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370D32-7709-483E-9551-E223F5C4A810}" type="slidenum">
              <a:rPr kumimoji="1" lang="ja-JP" altLang="en-US" smtClean="0"/>
              <a:t>‹#›</a:t>
            </a:fld>
            <a:endParaRPr kumimoji="1" lang="ja-JP" altLang="en-US"/>
          </a:p>
        </p:txBody>
      </p:sp>
    </p:spTree>
    <p:extLst>
      <p:ext uri="{BB962C8B-B14F-4D97-AF65-F5344CB8AC3E}">
        <p14:creationId xmlns:p14="http://schemas.microsoft.com/office/powerpoint/2010/main" val="41984599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err="1" smtClean="0"/>
              <a:t>ざわ</a:t>
            </a:r>
            <a:r>
              <a:rPr kumimoji="1" lang="ja-JP" altLang="en-US" dirty="0" smtClean="0"/>
              <a:t>子先生：特殊な塩基配列を持つ場合、</a:t>
            </a:r>
            <a:r>
              <a:rPr kumimoji="1" lang="en-US" altLang="ja-JP" dirty="0" smtClean="0"/>
              <a:t>B</a:t>
            </a:r>
            <a:r>
              <a:rPr kumimoji="1" lang="ja-JP" altLang="en-US" dirty="0" smtClean="0"/>
              <a:t>型二重らせん構造以外の構造をとることも知られています。たとえばグアニンの連続配列が４回以上現れると４重鎖</a:t>
            </a:r>
            <a:r>
              <a:rPr kumimoji="1" lang="en-US" altLang="ja-JP" dirty="0" smtClean="0"/>
              <a:t>DNA</a:t>
            </a:r>
            <a:r>
              <a:rPr kumimoji="1" lang="ja-JP" altLang="en-US" dirty="0" smtClean="0"/>
              <a:t>（</a:t>
            </a:r>
            <a:r>
              <a:rPr kumimoji="1" lang="en-US" altLang="ja-JP" dirty="0" smtClean="0"/>
              <a:t>G4</a:t>
            </a:r>
            <a:r>
              <a:rPr kumimoji="1" lang="ja-JP" altLang="en-US" dirty="0" smtClean="0"/>
              <a:t>）構造</a:t>
            </a:r>
            <a:r>
              <a:rPr kumimoji="1" lang="ja-JP" altLang="en-US" dirty="0" smtClean="0"/>
              <a:t>を取ることがあります。４重鎖</a:t>
            </a:r>
            <a:r>
              <a:rPr kumimoji="1" lang="en-US" altLang="ja-JP" dirty="0" smtClean="0"/>
              <a:t>DNA</a:t>
            </a:r>
            <a:r>
              <a:rPr kumimoji="1" lang="ja-JP" altLang="en-US" dirty="0" smtClean="0"/>
              <a:t>は転写、組換え、転移、エピゲノム制御など染色体の種々の機能に関与することが示唆されていて</a:t>
            </a:r>
            <a:r>
              <a:rPr kumimoji="1" lang="ja-JP" altLang="en-US" dirty="0" smtClean="0"/>
              <a:t>、正井久雄所長</a:t>
            </a:r>
            <a:r>
              <a:rPr kumimoji="1" lang="ja-JP" altLang="en-US" dirty="0" smtClean="0"/>
              <a:t>の研究</a:t>
            </a:r>
            <a:r>
              <a:rPr kumimoji="1" lang="ja-JP" altLang="en-US" smtClean="0"/>
              <a:t>プロジェクト</a:t>
            </a:r>
            <a:r>
              <a:rPr kumimoji="1" lang="ja-JP" altLang="en-US" smtClean="0"/>
              <a:t>は４重</a:t>
            </a:r>
            <a:r>
              <a:rPr kumimoji="1" lang="ja-JP" altLang="en-US" dirty="0" smtClean="0"/>
              <a:t>鎖</a:t>
            </a:r>
            <a:r>
              <a:rPr kumimoji="1" lang="en-US" altLang="ja-JP" dirty="0" smtClean="0"/>
              <a:t>DNA</a:t>
            </a:r>
            <a:r>
              <a:rPr kumimoji="1" lang="ja-JP" altLang="en-US" dirty="0" smtClean="0"/>
              <a:t>が</a:t>
            </a:r>
            <a:r>
              <a:rPr kumimoji="1" lang="en-US" altLang="ja-JP" dirty="0" smtClean="0"/>
              <a:t>DNA</a:t>
            </a:r>
            <a:r>
              <a:rPr kumimoji="1" lang="ja-JP" altLang="en-US" dirty="0" smtClean="0"/>
              <a:t>複製のタイミングを決定する染色体の機能領域を形成していることを発見しました。</a:t>
            </a:r>
            <a:endParaRPr kumimoji="1" lang="ja-JP" altLang="en-US" dirty="0"/>
          </a:p>
        </p:txBody>
      </p:sp>
      <p:sp>
        <p:nvSpPr>
          <p:cNvPr id="4" name="スライド番号プレースホルダー 3"/>
          <p:cNvSpPr>
            <a:spLocks noGrp="1"/>
          </p:cNvSpPr>
          <p:nvPr>
            <p:ph type="sldNum" sz="quarter" idx="10"/>
          </p:nvPr>
        </p:nvSpPr>
        <p:spPr/>
        <p:txBody>
          <a:bodyPr/>
          <a:lstStyle/>
          <a:p>
            <a:fld id="{07440AF3-CAC1-CE4A-99C2-0A77001434E1}" type="slidenum">
              <a:rPr kumimoji="1" lang="ja-JP" altLang="en-US" smtClean="0"/>
              <a:t>1</a:t>
            </a:fld>
            <a:endParaRPr kumimoji="1" lang="ja-JP" altLang="en-US"/>
          </a:p>
        </p:txBody>
      </p:sp>
    </p:spTree>
    <p:extLst>
      <p:ext uri="{BB962C8B-B14F-4D97-AF65-F5344CB8AC3E}">
        <p14:creationId xmlns:p14="http://schemas.microsoft.com/office/powerpoint/2010/main" val="2108212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FEA670E3-FBD0-4A95-B3CD-10D094AA9871}" type="datetimeFigureOut">
              <a:rPr kumimoji="1" lang="ja-JP" altLang="en-US" smtClean="0"/>
              <a:t>2024/5/29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3CA87E0-C176-4F6E-BDCD-20B02FD4EE8A}" type="slidenum">
              <a:rPr kumimoji="1" lang="ja-JP" altLang="en-US" smtClean="0"/>
              <a:t>‹#›</a:t>
            </a:fld>
            <a:endParaRPr kumimoji="1" lang="ja-JP" altLang="en-US"/>
          </a:p>
        </p:txBody>
      </p:sp>
    </p:spTree>
    <p:extLst>
      <p:ext uri="{BB962C8B-B14F-4D97-AF65-F5344CB8AC3E}">
        <p14:creationId xmlns:p14="http://schemas.microsoft.com/office/powerpoint/2010/main" val="3552299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EA670E3-FBD0-4A95-B3CD-10D094AA9871}" type="datetimeFigureOut">
              <a:rPr kumimoji="1" lang="ja-JP" altLang="en-US" smtClean="0"/>
              <a:t>2024/5/29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3CA87E0-C176-4F6E-BDCD-20B02FD4EE8A}" type="slidenum">
              <a:rPr kumimoji="1" lang="ja-JP" altLang="en-US" smtClean="0"/>
              <a:t>‹#›</a:t>
            </a:fld>
            <a:endParaRPr kumimoji="1" lang="ja-JP" altLang="en-US"/>
          </a:p>
        </p:txBody>
      </p:sp>
    </p:spTree>
    <p:extLst>
      <p:ext uri="{BB962C8B-B14F-4D97-AF65-F5344CB8AC3E}">
        <p14:creationId xmlns:p14="http://schemas.microsoft.com/office/powerpoint/2010/main" val="3315625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EA670E3-FBD0-4A95-B3CD-10D094AA9871}" type="datetimeFigureOut">
              <a:rPr kumimoji="1" lang="ja-JP" altLang="en-US" smtClean="0"/>
              <a:t>2024/5/29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3CA87E0-C176-4F6E-BDCD-20B02FD4EE8A}" type="slidenum">
              <a:rPr kumimoji="1" lang="ja-JP" altLang="en-US" smtClean="0"/>
              <a:t>‹#›</a:t>
            </a:fld>
            <a:endParaRPr kumimoji="1" lang="ja-JP" altLang="en-US"/>
          </a:p>
        </p:txBody>
      </p:sp>
    </p:spTree>
    <p:extLst>
      <p:ext uri="{BB962C8B-B14F-4D97-AF65-F5344CB8AC3E}">
        <p14:creationId xmlns:p14="http://schemas.microsoft.com/office/powerpoint/2010/main" val="3458770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EA670E3-FBD0-4A95-B3CD-10D094AA9871}" type="datetimeFigureOut">
              <a:rPr kumimoji="1" lang="ja-JP" altLang="en-US" smtClean="0"/>
              <a:t>2024/5/29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3CA87E0-C176-4F6E-BDCD-20B02FD4EE8A}" type="slidenum">
              <a:rPr kumimoji="1" lang="ja-JP" altLang="en-US" smtClean="0"/>
              <a:t>‹#›</a:t>
            </a:fld>
            <a:endParaRPr kumimoji="1" lang="ja-JP" altLang="en-US"/>
          </a:p>
        </p:txBody>
      </p:sp>
    </p:spTree>
    <p:extLst>
      <p:ext uri="{BB962C8B-B14F-4D97-AF65-F5344CB8AC3E}">
        <p14:creationId xmlns:p14="http://schemas.microsoft.com/office/powerpoint/2010/main" val="3522308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EA670E3-FBD0-4A95-B3CD-10D094AA9871}" type="datetimeFigureOut">
              <a:rPr kumimoji="1" lang="ja-JP" altLang="en-US" smtClean="0"/>
              <a:t>2024/5/29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3CA87E0-C176-4F6E-BDCD-20B02FD4EE8A}" type="slidenum">
              <a:rPr kumimoji="1" lang="ja-JP" altLang="en-US" smtClean="0"/>
              <a:t>‹#›</a:t>
            </a:fld>
            <a:endParaRPr kumimoji="1" lang="ja-JP" altLang="en-US"/>
          </a:p>
        </p:txBody>
      </p:sp>
    </p:spTree>
    <p:extLst>
      <p:ext uri="{BB962C8B-B14F-4D97-AF65-F5344CB8AC3E}">
        <p14:creationId xmlns:p14="http://schemas.microsoft.com/office/powerpoint/2010/main" val="266182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EA670E3-FBD0-4A95-B3CD-10D094AA9871}" type="datetimeFigureOut">
              <a:rPr kumimoji="1" lang="ja-JP" altLang="en-US" smtClean="0"/>
              <a:t>2024/5/29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3CA87E0-C176-4F6E-BDCD-20B02FD4EE8A}" type="slidenum">
              <a:rPr kumimoji="1" lang="ja-JP" altLang="en-US" smtClean="0"/>
              <a:t>‹#›</a:t>
            </a:fld>
            <a:endParaRPr kumimoji="1" lang="ja-JP" altLang="en-US"/>
          </a:p>
        </p:txBody>
      </p:sp>
    </p:spTree>
    <p:extLst>
      <p:ext uri="{BB962C8B-B14F-4D97-AF65-F5344CB8AC3E}">
        <p14:creationId xmlns:p14="http://schemas.microsoft.com/office/powerpoint/2010/main" val="2739075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EA670E3-FBD0-4A95-B3CD-10D094AA9871}" type="datetimeFigureOut">
              <a:rPr kumimoji="1" lang="ja-JP" altLang="en-US" smtClean="0"/>
              <a:t>2024/5/29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3CA87E0-C176-4F6E-BDCD-20B02FD4EE8A}" type="slidenum">
              <a:rPr kumimoji="1" lang="ja-JP" altLang="en-US" smtClean="0"/>
              <a:t>‹#›</a:t>
            </a:fld>
            <a:endParaRPr kumimoji="1" lang="ja-JP" altLang="en-US"/>
          </a:p>
        </p:txBody>
      </p:sp>
    </p:spTree>
    <p:extLst>
      <p:ext uri="{BB962C8B-B14F-4D97-AF65-F5344CB8AC3E}">
        <p14:creationId xmlns:p14="http://schemas.microsoft.com/office/powerpoint/2010/main" val="119329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EA670E3-FBD0-4A95-B3CD-10D094AA9871}" type="datetimeFigureOut">
              <a:rPr kumimoji="1" lang="ja-JP" altLang="en-US" smtClean="0"/>
              <a:t>2024/5/29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3CA87E0-C176-4F6E-BDCD-20B02FD4EE8A}" type="slidenum">
              <a:rPr kumimoji="1" lang="ja-JP" altLang="en-US" smtClean="0"/>
              <a:t>‹#›</a:t>
            </a:fld>
            <a:endParaRPr kumimoji="1" lang="ja-JP" altLang="en-US"/>
          </a:p>
        </p:txBody>
      </p:sp>
    </p:spTree>
    <p:extLst>
      <p:ext uri="{BB962C8B-B14F-4D97-AF65-F5344CB8AC3E}">
        <p14:creationId xmlns:p14="http://schemas.microsoft.com/office/powerpoint/2010/main" val="895264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EA670E3-FBD0-4A95-B3CD-10D094AA9871}" type="datetimeFigureOut">
              <a:rPr kumimoji="1" lang="ja-JP" altLang="en-US" smtClean="0"/>
              <a:t>2024/5/29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3CA87E0-C176-4F6E-BDCD-20B02FD4EE8A}" type="slidenum">
              <a:rPr kumimoji="1" lang="ja-JP" altLang="en-US" smtClean="0"/>
              <a:t>‹#›</a:t>
            </a:fld>
            <a:endParaRPr kumimoji="1" lang="ja-JP" altLang="en-US"/>
          </a:p>
        </p:txBody>
      </p:sp>
    </p:spTree>
    <p:extLst>
      <p:ext uri="{BB962C8B-B14F-4D97-AF65-F5344CB8AC3E}">
        <p14:creationId xmlns:p14="http://schemas.microsoft.com/office/powerpoint/2010/main" val="52763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EA670E3-FBD0-4A95-B3CD-10D094AA9871}" type="datetimeFigureOut">
              <a:rPr kumimoji="1" lang="ja-JP" altLang="en-US" smtClean="0"/>
              <a:t>2024/5/29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3CA87E0-C176-4F6E-BDCD-20B02FD4EE8A}" type="slidenum">
              <a:rPr kumimoji="1" lang="ja-JP" altLang="en-US" smtClean="0"/>
              <a:t>‹#›</a:t>
            </a:fld>
            <a:endParaRPr kumimoji="1" lang="ja-JP" altLang="en-US"/>
          </a:p>
        </p:txBody>
      </p:sp>
    </p:spTree>
    <p:extLst>
      <p:ext uri="{BB962C8B-B14F-4D97-AF65-F5344CB8AC3E}">
        <p14:creationId xmlns:p14="http://schemas.microsoft.com/office/powerpoint/2010/main" val="3756011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EA670E3-FBD0-4A95-B3CD-10D094AA9871}" type="datetimeFigureOut">
              <a:rPr kumimoji="1" lang="ja-JP" altLang="en-US" smtClean="0"/>
              <a:t>2024/5/29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3CA87E0-C176-4F6E-BDCD-20B02FD4EE8A}" type="slidenum">
              <a:rPr kumimoji="1" lang="ja-JP" altLang="en-US" smtClean="0"/>
              <a:t>‹#›</a:t>
            </a:fld>
            <a:endParaRPr kumimoji="1" lang="ja-JP" altLang="en-US"/>
          </a:p>
        </p:txBody>
      </p:sp>
    </p:spTree>
    <p:extLst>
      <p:ext uri="{BB962C8B-B14F-4D97-AF65-F5344CB8AC3E}">
        <p14:creationId xmlns:p14="http://schemas.microsoft.com/office/powerpoint/2010/main" val="2600774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A670E3-FBD0-4A95-B3CD-10D094AA9871}" type="datetimeFigureOut">
              <a:rPr kumimoji="1" lang="ja-JP" altLang="en-US" smtClean="0"/>
              <a:t>2024/5/29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CA87E0-C176-4F6E-BDCD-20B02FD4EE8A}" type="slidenum">
              <a:rPr kumimoji="1" lang="ja-JP" altLang="en-US" smtClean="0"/>
              <a:t>‹#›</a:t>
            </a:fld>
            <a:endParaRPr kumimoji="1" lang="ja-JP" altLang="en-US"/>
          </a:p>
        </p:txBody>
      </p:sp>
    </p:spTree>
    <p:extLst>
      <p:ext uri="{BB962C8B-B14F-4D97-AF65-F5344CB8AC3E}">
        <p14:creationId xmlns:p14="http://schemas.microsoft.com/office/powerpoint/2010/main" val="763148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3"/>
          <a:srcRect/>
          <a:stretch>
            <a:fillRect/>
          </a:stretch>
        </p:blipFill>
        <p:spPr bwMode="auto">
          <a:xfrm>
            <a:off x="769498" y="753478"/>
            <a:ext cx="7617293" cy="3000992"/>
          </a:xfrm>
          <a:prstGeom prst="rect">
            <a:avLst/>
          </a:prstGeom>
          <a:noFill/>
          <a:ln w="9525">
            <a:noFill/>
            <a:miter lim="800000"/>
            <a:headEnd/>
            <a:tailEnd/>
          </a:ln>
        </p:spPr>
      </p:pic>
      <p:sp>
        <p:nvSpPr>
          <p:cNvPr id="5" name="正方形/長方形 14"/>
          <p:cNvSpPr>
            <a:spLocks noChangeArrowheads="1"/>
          </p:cNvSpPr>
          <p:nvPr/>
        </p:nvSpPr>
        <p:spPr bwMode="auto">
          <a:xfrm>
            <a:off x="750644" y="3766552"/>
            <a:ext cx="576263" cy="504825"/>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ja-JP" altLang="en-US">
              <a:solidFill>
                <a:prstClr val="black"/>
              </a:solidFill>
              <a:latin typeface="メイリオ"/>
              <a:ea typeface="メイリオ"/>
              <a:cs typeface="メイリオ"/>
            </a:endParaRPr>
          </a:p>
        </p:txBody>
      </p:sp>
      <p:grpSp>
        <p:nvGrpSpPr>
          <p:cNvPr id="33" name="図形グループ 32"/>
          <p:cNvGrpSpPr/>
          <p:nvPr/>
        </p:nvGrpSpPr>
        <p:grpSpPr>
          <a:xfrm>
            <a:off x="1418003" y="4612875"/>
            <a:ext cx="3205475" cy="2241438"/>
            <a:chOff x="1418003" y="4612875"/>
            <a:chExt cx="3205475" cy="2241438"/>
          </a:xfrm>
        </p:grpSpPr>
        <p:pic>
          <p:nvPicPr>
            <p:cNvPr id="4" name="Picture 10" descr="C:\Users\K\Desktop\新領域\構造\十字架.png"/>
            <p:cNvPicPr>
              <a:picLocks noChangeAspect="1" noChangeArrowheads="1"/>
            </p:cNvPicPr>
            <p:nvPr/>
          </p:nvPicPr>
          <p:blipFill>
            <a:blip r:embed="rId4">
              <a:lum bright="10000"/>
            </a:blip>
            <a:srcRect l="27210" r="26110"/>
            <a:stretch>
              <a:fillRect/>
            </a:stretch>
          </p:blipFill>
          <p:spPr bwMode="auto">
            <a:xfrm>
              <a:off x="2600462" y="4612875"/>
              <a:ext cx="2023016" cy="2241438"/>
            </a:xfrm>
            <a:prstGeom prst="rect">
              <a:avLst/>
            </a:prstGeom>
            <a:noFill/>
          </p:spPr>
        </p:pic>
        <p:sp>
          <p:nvSpPr>
            <p:cNvPr id="7" name="テキスト ボックス 26"/>
            <p:cNvSpPr txBox="1">
              <a:spLocks noChangeArrowheads="1"/>
            </p:cNvSpPr>
            <p:nvPr/>
          </p:nvSpPr>
          <p:spPr bwMode="auto">
            <a:xfrm>
              <a:off x="1418003" y="6073965"/>
              <a:ext cx="1982033" cy="523220"/>
            </a:xfrm>
            <a:prstGeom prst="rect">
              <a:avLst/>
            </a:prstGeom>
            <a:noFill/>
            <a:ln>
              <a:noFill/>
            </a:ln>
          </p:spPr>
          <p:txBody>
            <a:bodyPr wrap="none">
              <a:spAutoFit/>
            </a:bodyPr>
            <a:lstStyle>
              <a:lvl1pPr>
                <a:defRPr kumimoji="1" sz="2400" b="1">
                  <a:solidFill>
                    <a:schemeClr val="tx1"/>
                  </a:solidFill>
                  <a:latin typeface="Times" charset="0"/>
                  <a:ea typeface="Osaka" charset="0"/>
                  <a:cs typeface="Osaka" charset="0"/>
                </a:defRPr>
              </a:lvl1pPr>
              <a:lvl2pPr marL="742950" indent="-285750">
                <a:defRPr kumimoji="1" sz="2400" b="1">
                  <a:solidFill>
                    <a:schemeClr val="tx1"/>
                  </a:solidFill>
                  <a:latin typeface="Times" charset="0"/>
                  <a:ea typeface="Osaka" charset="0"/>
                  <a:cs typeface="Osaka" charset="0"/>
                </a:defRPr>
              </a:lvl2pPr>
              <a:lvl3pPr marL="1143000" indent="-228600">
                <a:defRPr kumimoji="1" sz="2400" b="1">
                  <a:solidFill>
                    <a:schemeClr val="tx1"/>
                  </a:solidFill>
                  <a:latin typeface="Times" charset="0"/>
                  <a:ea typeface="Osaka" charset="0"/>
                  <a:cs typeface="Osaka" charset="0"/>
                </a:defRPr>
              </a:lvl3pPr>
              <a:lvl4pPr marL="1600200" indent="-228600">
                <a:defRPr kumimoji="1" sz="2400" b="1">
                  <a:solidFill>
                    <a:schemeClr val="tx1"/>
                  </a:solidFill>
                  <a:latin typeface="Times" charset="0"/>
                  <a:ea typeface="Osaka" charset="0"/>
                  <a:cs typeface="Osaka" charset="0"/>
                </a:defRPr>
              </a:lvl4pPr>
              <a:lvl5pPr marL="2057400" indent="-228600">
                <a:defRPr kumimoji="1" sz="2400" b="1">
                  <a:solidFill>
                    <a:schemeClr val="tx1"/>
                  </a:solidFill>
                  <a:latin typeface="Times" charset="0"/>
                  <a:ea typeface="Osaka" charset="0"/>
                  <a:cs typeface="Osaka" charset="0"/>
                </a:defRPr>
              </a:lvl5pPr>
              <a:lvl6pPr marL="2514600" indent="-228600" fontAlgn="base">
                <a:spcBef>
                  <a:spcPct val="0"/>
                </a:spcBef>
                <a:spcAft>
                  <a:spcPct val="0"/>
                </a:spcAft>
                <a:defRPr kumimoji="1" sz="2400" b="1">
                  <a:solidFill>
                    <a:schemeClr val="tx1"/>
                  </a:solidFill>
                  <a:latin typeface="Times" charset="0"/>
                  <a:ea typeface="Osaka" charset="0"/>
                  <a:cs typeface="Osaka" charset="0"/>
                </a:defRPr>
              </a:lvl6pPr>
              <a:lvl7pPr marL="2971800" indent="-228600" fontAlgn="base">
                <a:spcBef>
                  <a:spcPct val="0"/>
                </a:spcBef>
                <a:spcAft>
                  <a:spcPct val="0"/>
                </a:spcAft>
                <a:defRPr kumimoji="1" sz="2400" b="1">
                  <a:solidFill>
                    <a:schemeClr val="tx1"/>
                  </a:solidFill>
                  <a:latin typeface="Times" charset="0"/>
                  <a:ea typeface="Osaka" charset="0"/>
                  <a:cs typeface="Osaka" charset="0"/>
                </a:defRPr>
              </a:lvl7pPr>
              <a:lvl8pPr marL="3429000" indent="-228600" fontAlgn="base">
                <a:spcBef>
                  <a:spcPct val="0"/>
                </a:spcBef>
                <a:spcAft>
                  <a:spcPct val="0"/>
                </a:spcAft>
                <a:defRPr kumimoji="1" sz="2400" b="1">
                  <a:solidFill>
                    <a:schemeClr val="tx1"/>
                  </a:solidFill>
                  <a:latin typeface="Times" charset="0"/>
                  <a:ea typeface="Osaka" charset="0"/>
                  <a:cs typeface="Osaka" charset="0"/>
                </a:defRPr>
              </a:lvl8pPr>
              <a:lvl9pPr marL="3886200" indent="-228600" fontAlgn="base">
                <a:spcBef>
                  <a:spcPct val="0"/>
                </a:spcBef>
                <a:spcAft>
                  <a:spcPct val="0"/>
                </a:spcAft>
                <a:defRPr kumimoji="1" sz="2400" b="1">
                  <a:solidFill>
                    <a:schemeClr val="tx1"/>
                  </a:solidFill>
                  <a:latin typeface="Times" charset="0"/>
                  <a:ea typeface="Osaka" charset="0"/>
                  <a:cs typeface="Osaka" charset="0"/>
                </a:defRPr>
              </a:lvl9pPr>
            </a:lstStyle>
            <a:p>
              <a:pPr defTabSz="914400"/>
              <a:r>
                <a:rPr lang="ja-JP" altLang="en-US" sz="2800" dirty="0">
                  <a:solidFill>
                    <a:srgbClr val="FF6600"/>
                  </a:solidFill>
                  <a:latin typeface="メイリオ"/>
                  <a:ea typeface="メイリオ"/>
                  <a:cs typeface="メイリオ"/>
                </a:rPr>
                <a:t>十字架</a:t>
              </a:r>
              <a:r>
                <a:rPr lang="en-US" altLang="ja-JP" dirty="0">
                  <a:solidFill>
                    <a:srgbClr val="FF6600"/>
                  </a:solidFill>
                  <a:latin typeface="メイリオ"/>
                  <a:ea typeface="メイリオ"/>
                  <a:cs typeface="メイリオ"/>
                </a:rPr>
                <a:t>DNA</a:t>
              </a:r>
              <a:endParaRPr lang="ja-JP" altLang="en-US" dirty="0">
                <a:solidFill>
                  <a:srgbClr val="FF6600"/>
                </a:solidFill>
                <a:latin typeface="メイリオ"/>
                <a:ea typeface="メイリオ"/>
                <a:cs typeface="メイリオ"/>
              </a:endParaRPr>
            </a:p>
          </p:txBody>
        </p:sp>
      </p:grpSp>
      <p:sp>
        <p:nvSpPr>
          <p:cNvPr id="8" name="正方形/長方形 29"/>
          <p:cNvSpPr>
            <a:spLocks noChangeArrowheads="1"/>
          </p:cNvSpPr>
          <p:nvPr/>
        </p:nvSpPr>
        <p:spPr bwMode="auto">
          <a:xfrm>
            <a:off x="5855173" y="6287502"/>
            <a:ext cx="576263" cy="503237"/>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ja-JP" altLang="en-US">
              <a:solidFill>
                <a:prstClr val="black"/>
              </a:solidFill>
              <a:latin typeface="メイリオ"/>
              <a:ea typeface="メイリオ"/>
              <a:cs typeface="メイリオ"/>
            </a:endParaRPr>
          </a:p>
        </p:txBody>
      </p:sp>
      <p:sp>
        <p:nvSpPr>
          <p:cNvPr id="9" name="正方形/長方形 8"/>
          <p:cNvSpPr/>
          <p:nvPr/>
        </p:nvSpPr>
        <p:spPr>
          <a:xfrm>
            <a:off x="6035673" y="4738964"/>
            <a:ext cx="184730" cy="400110"/>
          </a:xfrm>
          <a:prstGeom prst="rect">
            <a:avLst/>
          </a:prstGeom>
        </p:spPr>
        <p:txBody>
          <a:bodyPr wrap="none">
            <a:spAutoFit/>
          </a:bodyPr>
          <a:lstStyle/>
          <a:p>
            <a:pPr algn="ctr" defTabSz="914400"/>
            <a:endParaRPr lang="ja-JP" altLang="en-US" sz="2000" dirty="0">
              <a:solidFill>
                <a:prstClr val="black"/>
              </a:solidFill>
              <a:latin typeface="メイリオ"/>
              <a:ea typeface="メイリオ"/>
              <a:cs typeface="メイリオ"/>
            </a:endParaRPr>
          </a:p>
        </p:txBody>
      </p:sp>
      <p:grpSp>
        <p:nvGrpSpPr>
          <p:cNvPr id="35" name="図形グループ 34"/>
          <p:cNvGrpSpPr/>
          <p:nvPr/>
        </p:nvGrpSpPr>
        <p:grpSpPr>
          <a:xfrm>
            <a:off x="5842213" y="5356750"/>
            <a:ext cx="2736908" cy="1354139"/>
            <a:chOff x="5842213" y="5356750"/>
            <a:chExt cx="2736908" cy="1354139"/>
          </a:xfrm>
        </p:grpSpPr>
        <p:pic>
          <p:nvPicPr>
            <p:cNvPr id="13" name="Picture 5" descr="C:\Users\K\Desktop\新領域\構造\i-motif.png"/>
            <p:cNvPicPr>
              <a:picLocks noChangeAspect="1" noChangeArrowheads="1"/>
            </p:cNvPicPr>
            <p:nvPr/>
          </p:nvPicPr>
          <p:blipFill>
            <a:blip r:embed="rId5"/>
            <a:srcRect l="35268" r="35458" b="7481"/>
            <a:stretch>
              <a:fillRect/>
            </a:stretch>
          </p:blipFill>
          <p:spPr bwMode="auto">
            <a:xfrm>
              <a:off x="5842213" y="5356750"/>
              <a:ext cx="1035651" cy="1354139"/>
            </a:xfrm>
            <a:prstGeom prst="rect">
              <a:avLst/>
            </a:prstGeom>
            <a:noFill/>
          </p:spPr>
        </p:pic>
        <p:sp>
          <p:nvSpPr>
            <p:cNvPr id="14" name="テキスト ボックス 26"/>
            <p:cNvSpPr txBox="1">
              <a:spLocks noChangeArrowheads="1"/>
            </p:cNvSpPr>
            <p:nvPr/>
          </p:nvSpPr>
          <p:spPr bwMode="auto">
            <a:xfrm>
              <a:off x="6676036" y="5929321"/>
              <a:ext cx="19030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b="1">
                  <a:solidFill>
                    <a:schemeClr val="tx1"/>
                  </a:solidFill>
                  <a:latin typeface="Times" charset="0"/>
                  <a:ea typeface="Osaka" charset="0"/>
                  <a:cs typeface="Osaka" charset="0"/>
                </a:defRPr>
              </a:lvl1pPr>
              <a:lvl2pPr marL="742950" indent="-285750">
                <a:defRPr kumimoji="1" sz="2400" b="1">
                  <a:solidFill>
                    <a:schemeClr val="tx1"/>
                  </a:solidFill>
                  <a:latin typeface="Times" charset="0"/>
                  <a:ea typeface="Osaka" charset="0"/>
                  <a:cs typeface="Osaka" charset="0"/>
                </a:defRPr>
              </a:lvl2pPr>
              <a:lvl3pPr marL="1143000" indent="-228600">
                <a:defRPr kumimoji="1" sz="2400" b="1">
                  <a:solidFill>
                    <a:schemeClr val="tx1"/>
                  </a:solidFill>
                  <a:latin typeface="Times" charset="0"/>
                  <a:ea typeface="Osaka" charset="0"/>
                  <a:cs typeface="Osaka" charset="0"/>
                </a:defRPr>
              </a:lvl3pPr>
              <a:lvl4pPr marL="1600200" indent="-228600">
                <a:defRPr kumimoji="1" sz="2400" b="1">
                  <a:solidFill>
                    <a:schemeClr val="tx1"/>
                  </a:solidFill>
                  <a:latin typeface="Times" charset="0"/>
                  <a:ea typeface="Osaka" charset="0"/>
                  <a:cs typeface="Osaka" charset="0"/>
                </a:defRPr>
              </a:lvl4pPr>
              <a:lvl5pPr marL="2057400" indent="-228600">
                <a:defRPr kumimoji="1" sz="2400" b="1">
                  <a:solidFill>
                    <a:schemeClr val="tx1"/>
                  </a:solidFill>
                  <a:latin typeface="Times" charset="0"/>
                  <a:ea typeface="Osaka" charset="0"/>
                  <a:cs typeface="Osaka" charset="0"/>
                </a:defRPr>
              </a:lvl5pPr>
              <a:lvl6pPr marL="2514600" indent="-228600" fontAlgn="base">
                <a:spcBef>
                  <a:spcPct val="0"/>
                </a:spcBef>
                <a:spcAft>
                  <a:spcPct val="0"/>
                </a:spcAft>
                <a:defRPr kumimoji="1" sz="2400" b="1">
                  <a:solidFill>
                    <a:schemeClr val="tx1"/>
                  </a:solidFill>
                  <a:latin typeface="Times" charset="0"/>
                  <a:ea typeface="Osaka" charset="0"/>
                  <a:cs typeface="Osaka" charset="0"/>
                </a:defRPr>
              </a:lvl6pPr>
              <a:lvl7pPr marL="2971800" indent="-228600" fontAlgn="base">
                <a:spcBef>
                  <a:spcPct val="0"/>
                </a:spcBef>
                <a:spcAft>
                  <a:spcPct val="0"/>
                </a:spcAft>
                <a:defRPr kumimoji="1" sz="2400" b="1">
                  <a:solidFill>
                    <a:schemeClr val="tx1"/>
                  </a:solidFill>
                  <a:latin typeface="Times" charset="0"/>
                  <a:ea typeface="Osaka" charset="0"/>
                  <a:cs typeface="Osaka" charset="0"/>
                </a:defRPr>
              </a:lvl7pPr>
              <a:lvl8pPr marL="3429000" indent="-228600" fontAlgn="base">
                <a:spcBef>
                  <a:spcPct val="0"/>
                </a:spcBef>
                <a:spcAft>
                  <a:spcPct val="0"/>
                </a:spcAft>
                <a:defRPr kumimoji="1" sz="2400" b="1">
                  <a:solidFill>
                    <a:schemeClr val="tx1"/>
                  </a:solidFill>
                  <a:latin typeface="Times" charset="0"/>
                  <a:ea typeface="Osaka" charset="0"/>
                  <a:cs typeface="Osaka" charset="0"/>
                </a:defRPr>
              </a:lvl8pPr>
              <a:lvl9pPr marL="3886200" indent="-228600" fontAlgn="base">
                <a:spcBef>
                  <a:spcPct val="0"/>
                </a:spcBef>
                <a:spcAft>
                  <a:spcPct val="0"/>
                </a:spcAft>
                <a:defRPr kumimoji="1" sz="2400" b="1">
                  <a:solidFill>
                    <a:schemeClr val="tx1"/>
                  </a:solidFill>
                  <a:latin typeface="Times" charset="0"/>
                  <a:ea typeface="Osaka" charset="0"/>
                  <a:cs typeface="Osaka" charset="0"/>
                </a:defRPr>
              </a:lvl9pPr>
            </a:lstStyle>
            <a:p>
              <a:pPr defTabSz="914400"/>
              <a:r>
                <a:rPr lang="en-US" altLang="ja-JP" sz="2800" dirty="0" err="1">
                  <a:solidFill>
                    <a:srgbClr val="FF6600"/>
                  </a:solidFill>
                  <a:latin typeface="メイリオ"/>
                  <a:ea typeface="メイリオ"/>
                  <a:cs typeface="メイリオ"/>
                </a:rPr>
                <a:t>i</a:t>
              </a:r>
              <a:r>
                <a:rPr lang="en-US" altLang="ja-JP" sz="2800" dirty="0">
                  <a:solidFill>
                    <a:srgbClr val="FF6600"/>
                  </a:solidFill>
                  <a:latin typeface="メイリオ"/>
                  <a:ea typeface="メイリオ"/>
                  <a:cs typeface="メイリオ"/>
                </a:rPr>
                <a:t>-</a:t>
              </a:r>
              <a:r>
                <a:rPr lang="ja-JP" altLang="en-US" sz="2800" dirty="0">
                  <a:solidFill>
                    <a:srgbClr val="FF6600"/>
                  </a:solidFill>
                  <a:latin typeface="メイリオ"/>
                  <a:ea typeface="メイリオ"/>
                  <a:cs typeface="メイリオ"/>
                </a:rPr>
                <a:t>モチーフ</a:t>
              </a:r>
            </a:p>
          </p:txBody>
        </p:sp>
      </p:grpSp>
      <p:pic>
        <p:nvPicPr>
          <p:cNvPr id="15" name="図 1"/>
          <p:cNvPicPr>
            <a:picLocks noChangeAspect="1"/>
          </p:cNvPicPr>
          <p:nvPr/>
        </p:nvPicPr>
        <p:blipFill>
          <a:blip r:embed="rId6">
            <a:grayscl/>
            <a:extLst>
              <a:ext uri="{28A0092B-C50C-407E-A947-70E740481C1C}">
                <a14:useLocalDpi xmlns:a14="http://schemas.microsoft.com/office/drawing/2010/main" val="0"/>
              </a:ext>
            </a:extLst>
          </a:blip>
          <a:srcRect l="13317" t="87835" r="73483"/>
          <a:stretch>
            <a:fillRect/>
          </a:stretch>
        </p:blipFill>
        <p:spPr bwMode="auto">
          <a:xfrm rot="20730059">
            <a:off x="4431422" y="5144638"/>
            <a:ext cx="1206939" cy="42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図 1"/>
          <p:cNvPicPr>
            <a:picLocks noChangeAspect="1"/>
          </p:cNvPicPr>
          <p:nvPr/>
        </p:nvPicPr>
        <p:blipFill>
          <a:blip r:embed="rId6">
            <a:grayscl/>
            <a:extLst>
              <a:ext uri="{28A0092B-C50C-407E-A947-70E740481C1C}">
                <a14:useLocalDpi xmlns:a14="http://schemas.microsoft.com/office/drawing/2010/main" val="0"/>
              </a:ext>
            </a:extLst>
          </a:blip>
          <a:srcRect l="13317" t="87835" r="73483"/>
          <a:stretch>
            <a:fillRect/>
          </a:stretch>
        </p:blipFill>
        <p:spPr bwMode="auto">
          <a:xfrm rot="869941" flipV="1">
            <a:off x="4431421" y="5877861"/>
            <a:ext cx="1206939" cy="42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図 13"/>
          <p:cNvPicPr>
            <a:picLocks noChangeAspect="1"/>
          </p:cNvPicPr>
          <p:nvPr/>
        </p:nvPicPr>
        <p:blipFill>
          <a:blip r:embed="rId7">
            <a:extLst>
              <a:ext uri="{28A0092B-C50C-407E-A947-70E740481C1C}">
                <a14:useLocalDpi xmlns:a14="http://schemas.microsoft.com/office/drawing/2010/main" val="0"/>
              </a:ext>
            </a:extLst>
          </a:blip>
          <a:srcRect l="73302" t="10193" b="-5190"/>
          <a:stretch>
            <a:fillRect/>
          </a:stretch>
        </p:blipFill>
        <p:spPr bwMode="auto">
          <a:xfrm rot="11415753">
            <a:off x="1976057" y="4529092"/>
            <a:ext cx="71755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図形グループ 18"/>
          <p:cNvGrpSpPr/>
          <p:nvPr/>
        </p:nvGrpSpPr>
        <p:grpSpPr>
          <a:xfrm>
            <a:off x="0" y="2338052"/>
            <a:ext cx="9185576" cy="4398969"/>
            <a:chOff x="601915" y="2313254"/>
            <a:chExt cx="8948484" cy="4505101"/>
          </a:xfrm>
        </p:grpSpPr>
        <p:sp>
          <p:nvSpPr>
            <p:cNvPr id="20" name="正方形/長方形 19"/>
            <p:cNvSpPr/>
            <p:nvPr/>
          </p:nvSpPr>
          <p:spPr>
            <a:xfrm>
              <a:off x="625876" y="2979709"/>
              <a:ext cx="8924523" cy="3838646"/>
            </a:xfrm>
            <a:prstGeom prst="rect">
              <a:avLst/>
            </a:prstGeom>
            <a:noFill/>
            <a:ln w="5715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ja-JP" altLang="en-US" b="1">
                <a:solidFill>
                  <a:prstClr val="white"/>
                </a:solidFill>
                <a:latin typeface="ＭＳ Ｐゴシック"/>
                <a:ea typeface="ＭＳ Ｐゴシック"/>
              </a:endParaRPr>
            </a:p>
          </p:txBody>
        </p:sp>
        <p:sp>
          <p:nvSpPr>
            <p:cNvPr id="21" name="正方形/長方形 20"/>
            <p:cNvSpPr/>
            <p:nvPr/>
          </p:nvSpPr>
          <p:spPr>
            <a:xfrm>
              <a:off x="601915" y="2313254"/>
              <a:ext cx="2533341" cy="658991"/>
            </a:xfrm>
            <a:prstGeom prst="rec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ja-JP" altLang="en-US" sz="3200" b="1" dirty="0">
                  <a:solidFill>
                    <a:prstClr val="white"/>
                  </a:solidFill>
                  <a:latin typeface="メイリオ"/>
                  <a:ea typeface="メイリオ"/>
                  <a:cs typeface="メイリオ"/>
                </a:rPr>
                <a:t>非</a:t>
              </a:r>
              <a:r>
                <a:rPr lang="en-US" altLang="ja-JP" sz="3200" b="1" dirty="0">
                  <a:solidFill>
                    <a:prstClr val="white"/>
                  </a:solidFill>
                  <a:latin typeface="メイリオ"/>
                  <a:ea typeface="メイリオ"/>
                  <a:cs typeface="メイリオ"/>
                </a:rPr>
                <a:t>B</a:t>
              </a:r>
              <a:r>
                <a:rPr lang="ja-JP" altLang="en-US" sz="3200" b="1" dirty="0">
                  <a:solidFill>
                    <a:prstClr val="white"/>
                  </a:solidFill>
                  <a:latin typeface="メイリオ"/>
                  <a:ea typeface="メイリオ"/>
                  <a:cs typeface="メイリオ"/>
                </a:rPr>
                <a:t>型</a:t>
              </a:r>
              <a:r>
                <a:rPr lang="en-US" altLang="ja-JP" sz="3200" b="1" dirty="0">
                  <a:solidFill>
                    <a:prstClr val="white"/>
                  </a:solidFill>
                  <a:latin typeface="メイリオ"/>
                  <a:ea typeface="メイリオ"/>
                  <a:cs typeface="メイリオ"/>
                </a:rPr>
                <a:t>DNA</a:t>
              </a:r>
              <a:endParaRPr lang="ja-JP" altLang="en-US" sz="3200" b="1" dirty="0">
                <a:solidFill>
                  <a:prstClr val="white"/>
                </a:solidFill>
                <a:latin typeface="メイリオ"/>
                <a:ea typeface="メイリオ"/>
                <a:cs typeface="メイリオ"/>
              </a:endParaRPr>
            </a:p>
          </p:txBody>
        </p:sp>
      </p:grpSp>
      <p:grpSp>
        <p:nvGrpSpPr>
          <p:cNvPr id="32" name="図形グループ 31"/>
          <p:cNvGrpSpPr/>
          <p:nvPr/>
        </p:nvGrpSpPr>
        <p:grpSpPr>
          <a:xfrm>
            <a:off x="225580" y="3302834"/>
            <a:ext cx="2924923" cy="2700365"/>
            <a:chOff x="225580" y="3302834"/>
            <a:chExt cx="2924923" cy="2700365"/>
          </a:xfrm>
        </p:grpSpPr>
        <p:pic>
          <p:nvPicPr>
            <p:cNvPr id="12" name="Picture 3" descr="C:\Users\K\Desktop\新領域\構造\bent.png"/>
            <p:cNvPicPr>
              <a:picLocks noChangeAspect="1" noChangeArrowheads="1"/>
            </p:cNvPicPr>
            <p:nvPr/>
          </p:nvPicPr>
          <p:blipFill>
            <a:blip r:embed="rId8">
              <a:lum bright="20000"/>
            </a:blip>
            <a:srcRect l="26322" t="3227" r="43133" b="6265"/>
            <a:stretch>
              <a:fillRect/>
            </a:stretch>
          </p:blipFill>
          <p:spPr bwMode="auto">
            <a:xfrm>
              <a:off x="225580" y="3302834"/>
              <a:ext cx="1762053" cy="2700365"/>
            </a:xfrm>
            <a:prstGeom prst="rect">
              <a:avLst/>
            </a:prstGeom>
            <a:noFill/>
          </p:spPr>
        </p:pic>
        <p:sp>
          <p:nvSpPr>
            <p:cNvPr id="22" name="テキスト ボックス 25"/>
            <p:cNvSpPr txBox="1">
              <a:spLocks noChangeArrowheads="1"/>
            </p:cNvSpPr>
            <p:nvPr/>
          </p:nvSpPr>
          <p:spPr bwMode="auto">
            <a:xfrm>
              <a:off x="1168470" y="4631976"/>
              <a:ext cx="19820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b="1">
                  <a:solidFill>
                    <a:schemeClr val="tx1"/>
                  </a:solidFill>
                  <a:latin typeface="Times" charset="0"/>
                  <a:ea typeface="Osaka" charset="0"/>
                  <a:cs typeface="Osaka" charset="0"/>
                </a:defRPr>
              </a:lvl1pPr>
              <a:lvl2pPr marL="742950" indent="-285750">
                <a:defRPr kumimoji="1" sz="2400" b="1">
                  <a:solidFill>
                    <a:schemeClr val="tx1"/>
                  </a:solidFill>
                  <a:latin typeface="Times" charset="0"/>
                  <a:ea typeface="Osaka" charset="0"/>
                  <a:cs typeface="Osaka" charset="0"/>
                </a:defRPr>
              </a:lvl2pPr>
              <a:lvl3pPr marL="1143000" indent="-228600">
                <a:defRPr kumimoji="1" sz="2400" b="1">
                  <a:solidFill>
                    <a:schemeClr val="tx1"/>
                  </a:solidFill>
                  <a:latin typeface="Times" charset="0"/>
                  <a:ea typeface="Osaka" charset="0"/>
                  <a:cs typeface="Osaka" charset="0"/>
                </a:defRPr>
              </a:lvl3pPr>
              <a:lvl4pPr marL="1600200" indent="-228600">
                <a:defRPr kumimoji="1" sz="2400" b="1">
                  <a:solidFill>
                    <a:schemeClr val="tx1"/>
                  </a:solidFill>
                  <a:latin typeface="Times" charset="0"/>
                  <a:ea typeface="Osaka" charset="0"/>
                  <a:cs typeface="Osaka" charset="0"/>
                </a:defRPr>
              </a:lvl4pPr>
              <a:lvl5pPr marL="2057400" indent="-228600">
                <a:defRPr kumimoji="1" sz="2400" b="1">
                  <a:solidFill>
                    <a:schemeClr val="tx1"/>
                  </a:solidFill>
                  <a:latin typeface="Times" charset="0"/>
                  <a:ea typeface="Osaka" charset="0"/>
                  <a:cs typeface="Osaka" charset="0"/>
                </a:defRPr>
              </a:lvl5pPr>
              <a:lvl6pPr marL="2514600" indent="-228600" fontAlgn="base">
                <a:spcBef>
                  <a:spcPct val="0"/>
                </a:spcBef>
                <a:spcAft>
                  <a:spcPct val="0"/>
                </a:spcAft>
                <a:defRPr kumimoji="1" sz="2400" b="1">
                  <a:solidFill>
                    <a:schemeClr val="tx1"/>
                  </a:solidFill>
                  <a:latin typeface="Times" charset="0"/>
                  <a:ea typeface="Osaka" charset="0"/>
                  <a:cs typeface="Osaka" charset="0"/>
                </a:defRPr>
              </a:lvl6pPr>
              <a:lvl7pPr marL="2971800" indent="-228600" fontAlgn="base">
                <a:spcBef>
                  <a:spcPct val="0"/>
                </a:spcBef>
                <a:spcAft>
                  <a:spcPct val="0"/>
                </a:spcAft>
                <a:defRPr kumimoji="1" sz="2400" b="1">
                  <a:solidFill>
                    <a:schemeClr val="tx1"/>
                  </a:solidFill>
                  <a:latin typeface="Times" charset="0"/>
                  <a:ea typeface="Osaka" charset="0"/>
                  <a:cs typeface="Osaka" charset="0"/>
                </a:defRPr>
              </a:lvl7pPr>
              <a:lvl8pPr marL="3429000" indent="-228600" fontAlgn="base">
                <a:spcBef>
                  <a:spcPct val="0"/>
                </a:spcBef>
                <a:spcAft>
                  <a:spcPct val="0"/>
                </a:spcAft>
                <a:defRPr kumimoji="1" sz="2400" b="1">
                  <a:solidFill>
                    <a:schemeClr val="tx1"/>
                  </a:solidFill>
                  <a:latin typeface="Times" charset="0"/>
                  <a:ea typeface="Osaka" charset="0"/>
                  <a:cs typeface="Osaka" charset="0"/>
                </a:defRPr>
              </a:lvl8pPr>
              <a:lvl9pPr marL="3886200" indent="-228600" fontAlgn="base">
                <a:spcBef>
                  <a:spcPct val="0"/>
                </a:spcBef>
                <a:spcAft>
                  <a:spcPct val="0"/>
                </a:spcAft>
                <a:defRPr kumimoji="1" sz="2400" b="1">
                  <a:solidFill>
                    <a:schemeClr val="tx1"/>
                  </a:solidFill>
                  <a:latin typeface="Times" charset="0"/>
                  <a:ea typeface="Osaka" charset="0"/>
                  <a:cs typeface="Osaka" charset="0"/>
                </a:defRPr>
              </a:lvl9pPr>
            </a:lstStyle>
            <a:p>
              <a:pPr defTabSz="914400"/>
              <a:r>
                <a:rPr lang="ja-JP" altLang="en-US" sz="2800" dirty="0">
                  <a:solidFill>
                    <a:srgbClr val="FF6600"/>
                  </a:solidFill>
                  <a:latin typeface="メイリオ"/>
                  <a:ea typeface="メイリオ"/>
                  <a:cs typeface="メイリオ"/>
                </a:rPr>
                <a:t>ベント</a:t>
              </a:r>
              <a:r>
                <a:rPr lang="en-US" altLang="ja-JP" dirty="0">
                  <a:solidFill>
                    <a:srgbClr val="FF6600"/>
                  </a:solidFill>
                  <a:latin typeface="メイリオ"/>
                  <a:ea typeface="メイリオ"/>
                  <a:cs typeface="メイリオ"/>
                </a:rPr>
                <a:t>DNA</a:t>
              </a:r>
              <a:endParaRPr lang="ja-JP" altLang="en-US" dirty="0">
                <a:solidFill>
                  <a:srgbClr val="FF6600"/>
                </a:solidFill>
                <a:latin typeface="メイリオ"/>
                <a:ea typeface="メイリオ"/>
                <a:cs typeface="メイリオ"/>
              </a:endParaRPr>
            </a:p>
          </p:txBody>
        </p:sp>
      </p:grpSp>
      <p:grpSp>
        <p:nvGrpSpPr>
          <p:cNvPr id="34" name="図形グループ 33"/>
          <p:cNvGrpSpPr/>
          <p:nvPr/>
        </p:nvGrpSpPr>
        <p:grpSpPr>
          <a:xfrm>
            <a:off x="5855173" y="4404098"/>
            <a:ext cx="2815649" cy="1280278"/>
            <a:chOff x="5855173" y="4404098"/>
            <a:chExt cx="2815649" cy="1280278"/>
          </a:xfrm>
        </p:grpSpPr>
        <p:pic>
          <p:nvPicPr>
            <p:cNvPr id="17" name="Picture 4" descr="C:\Users\K\Desktop\新領域\構造\G4.png"/>
            <p:cNvPicPr>
              <a:picLocks noChangeAspect="1" noChangeArrowheads="1"/>
            </p:cNvPicPr>
            <p:nvPr/>
          </p:nvPicPr>
          <p:blipFill rotWithShape="1">
            <a:blip r:embed="rId9"/>
            <a:srcRect l="37298" t="9236" r="31988" b="12991"/>
            <a:stretch/>
          </p:blipFill>
          <p:spPr bwMode="auto">
            <a:xfrm>
              <a:off x="5855173" y="4404098"/>
              <a:ext cx="1065283" cy="1116000"/>
            </a:xfrm>
            <a:prstGeom prst="rect">
              <a:avLst/>
            </a:prstGeom>
            <a:noFill/>
          </p:spPr>
        </p:pic>
        <p:sp>
          <p:nvSpPr>
            <p:cNvPr id="23" name="テキスト ボックス 27"/>
            <p:cNvSpPr txBox="1">
              <a:spLocks noChangeArrowheads="1"/>
            </p:cNvSpPr>
            <p:nvPr/>
          </p:nvSpPr>
          <p:spPr bwMode="auto">
            <a:xfrm>
              <a:off x="6804856" y="4791824"/>
              <a:ext cx="1865966"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b="1">
                  <a:solidFill>
                    <a:schemeClr val="tx1"/>
                  </a:solidFill>
                  <a:latin typeface="Times" charset="0"/>
                  <a:ea typeface="Osaka" charset="0"/>
                  <a:cs typeface="Osaka" charset="0"/>
                </a:defRPr>
              </a:lvl1pPr>
              <a:lvl2pPr marL="742950" indent="-285750">
                <a:defRPr kumimoji="1" sz="2400" b="1">
                  <a:solidFill>
                    <a:schemeClr val="tx1"/>
                  </a:solidFill>
                  <a:latin typeface="Times" charset="0"/>
                  <a:ea typeface="Osaka" charset="0"/>
                  <a:cs typeface="Osaka" charset="0"/>
                </a:defRPr>
              </a:lvl2pPr>
              <a:lvl3pPr marL="1143000" indent="-228600">
                <a:defRPr kumimoji="1" sz="2400" b="1">
                  <a:solidFill>
                    <a:schemeClr val="tx1"/>
                  </a:solidFill>
                  <a:latin typeface="Times" charset="0"/>
                  <a:ea typeface="Osaka" charset="0"/>
                  <a:cs typeface="Osaka" charset="0"/>
                </a:defRPr>
              </a:lvl3pPr>
              <a:lvl4pPr marL="1600200" indent="-228600">
                <a:defRPr kumimoji="1" sz="2400" b="1">
                  <a:solidFill>
                    <a:schemeClr val="tx1"/>
                  </a:solidFill>
                  <a:latin typeface="Times" charset="0"/>
                  <a:ea typeface="Osaka" charset="0"/>
                  <a:cs typeface="Osaka" charset="0"/>
                </a:defRPr>
              </a:lvl4pPr>
              <a:lvl5pPr marL="2057400" indent="-228600">
                <a:defRPr kumimoji="1" sz="2400" b="1">
                  <a:solidFill>
                    <a:schemeClr val="tx1"/>
                  </a:solidFill>
                  <a:latin typeface="Times" charset="0"/>
                  <a:ea typeface="Osaka" charset="0"/>
                  <a:cs typeface="Osaka" charset="0"/>
                </a:defRPr>
              </a:lvl5pPr>
              <a:lvl6pPr marL="2514600" indent="-228600" fontAlgn="base">
                <a:spcBef>
                  <a:spcPct val="0"/>
                </a:spcBef>
                <a:spcAft>
                  <a:spcPct val="0"/>
                </a:spcAft>
                <a:defRPr kumimoji="1" sz="2400" b="1">
                  <a:solidFill>
                    <a:schemeClr val="tx1"/>
                  </a:solidFill>
                  <a:latin typeface="Times" charset="0"/>
                  <a:ea typeface="Osaka" charset="0"/>
                  <a:cs typeface="Osaka" charset="0"/>
                </a:defRPr>
              </a:lvl6pPr>
              <a:lvl7pPr marL="2971800" indent="-228600" fontAlgn="base">
                <a:spcBef>
                  <a:spcPct val="0"/>
                </a:spcBef>
                <a:spcAft>
                  <a:spcPct val="0"/>
                </a:spcAft>
                <a:defRPr kumimoji="1" sz="2400" b="1">
                  <a:solidFill>
                    <a:schemeClr val="tx1"/>
                  </a:solidFill>
                  <a:latin typeface="Times" charset="0"/>
                  <a:ea typeface="Osaka" charset="0"/>
                  <a:cs typeface="Osaka" charset="0"/>
                </a:defRPr>
              </a:lvl7pPr>
              <a:lvl8pPr marL="3429000" indent="-228600" fontAlgn="base">
                <a:spcBef>
                  <a:spcPct val="0"/>
                </a:spcBef>
                <a:spcAft>
                  <a:spcPct val="0"/>
                </a:spcAft>
                <a:defRPr kumimoji="1" sz="2400" b="1">
                  <a:solidFill>
                    <a:schemeClr val="tx1"/>
                  </a:solidFill>
                  <a:latin typeface="Times" charset="0"/>
                  <a:ea typeface="Osaka" charset="0"/>
                  <a:cs typeface="Osaka" charset="0"/>
                </a:defRPr>
              </a:lvl8pPr>
              <a:lvl9pPr marL="3886200" indent="-228600" fontAlgn="base">
                <a:spcBef>
                  <a:spcPct val="0"/>
                </a:spcBef>
                <a:spcAft>
                  <a:spcPct val="0"/>
                </a:spcAft>
                <a:defRPr kumimoji="1" sz="2400" b="1">
                  <a:solidFill>
                    <a:schemeClr val="tx1"/>
                  </a:solidFill>
                  <a:latin typeface="Times" charset="0"/>
                  <a:ea typeface="Osaka" charset="0"/>
                  <a:cs typeface="Osaka" charset="0"/>
                </a:defRPr>
              </a:lvl9pPr>
            </a:lstStyle>
            <a:p>
              <a:pPr algn="ctr" defTabSz="914400"/>
              <a:r>
                <a:rPr lang="ja-JP" altLang="en-US" sz="2800" dirty="0">
                  <a:solidFill>
                    <a:srgbClr val="FF6600"/>
                  </a:solidFill>
                  <a:latin typeface="メイリオ"/>
                  <a:ea typeface="メイリオ"/>
                  <a:cs typeface="メイリオ"/>
                </a:rPr>
                <a:t>4重鎖</a:t>
              </a:r>
              <a:r>
                <a:rPr lang="en-US" altLang="ja-JP" dirty="0">
                  <a:solidFill>
                    <a:srgbClr val="FF6600"/>
                  </a:solidFill>
                  <a:latin typeface="メイリオ"/>
                  <a:ea typeface="メイリオ"/>
                  <a:cs typeface="メイリオ"/>
                </a:rPr>
                <a:t>DNA</a:t>
              </a:r>
            </a:p>
            <a:p>
              <a:pPr algn="ctr" defTabSz="914400"/>
              <a:r>
                <a:rPr lang="ja-JP" altLang="en-US" dirty="0">
                  <a:solidFill>
                    <a:srgbClr val="FF6600"/>
                  </a:solidFill>
                  <a:latin typeface="メイリオ"/>
                  <a:ea typeface="メイリオ"/>
                  <a:cs typeface="メイリオ"/>
                </a:rPr>
                <a:t>（</a:t>
              </a:r>
              <a:r>
                <a:rPr lang="en-US" altLang="ja-JP" dirty="0">
                  <a:solidFill>
                    <a:srgbClr val="FF6600"/>
                  </a:solidFill>
                  <a:latin typeface="メイリオ"/>
                  <a:ea typeface="メイリオ"/>
                  <a:cs typeface="メイリオ"/>
                </a:rPr>
                <a:t>G4</a:t>
              </a:r>
              <a:r>
                <a:rPr lang="ja-JP" altLang="en-US" dirty="0">
                  <a:solidFill>
                    <a:srgbClr val="FF6600"/>
                  </a:solidFill>
                  <a:latin typeface="メイリオ"/>
                  <a:ea typeface="メイリオ"/>
                  <a:cs typeface="メイリオ"/>
                </a:rPr>
                <a:t>）</a:t>
              </a:r>
            </a:p>
          </p:txBody>
        </p:sp>
      </p:grpSp>
      <p:sp>
        <p:nvSpPr>
          <p:cNvPr id="25" name="テキスト ボックス 22"/>
          <p:cNvSpPr txBox="1">
            <a:spLocks noChangeArrowheads="1"/>
          </p:cNvSpPr>
          <p:nvPr/>
        </p:nvSpPr>
        <p:spPr bwMode="auto">
          <a:xfrm>
            <a:off x="163668" y="1463954"/>
            <a:ext cx="877163"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b="1">
                <a:solidFill>
                  <a:schemeClr val="tx1"/>
                </a:solidFill>
                <a:latin typeface="Times" charset="0"/>
                <a:ea typeface="Osaka" charset="0"/>
                <a:cs typeface="Osaka" charset="0"/>
              </a:defRPr>
            </a:lvl1pPr>
            <a:lvl2pPr marL="742950" indent="-285750">
              <a:defRPr kumimoji="1" sz="2400" b="1">
                <a:solidFill>
                  <a:schemeClr val="tx1"/>
                </a:solidFill>
                <a:latin typeface="Times" charset="0"/>
                <a:ea typeface="Osaka" charset="0"/>
                <a:cs typeface="Osaka" charset="0"/>
              </a:defRPr>
            </a:lvl2pPr>
            <a:lvl3pPr marL="1143000" indent="-228600">
              <a:defRPr kumimoji="1" sz="2400" b="1">
                <a:solidFill>
                  <a:schemeClr val="tx1"/>
                </a:solidFill>
                <a:latin typeface="Times" charset="0"/>
                <a:ea typeface="Osaka" charset="0"/>
                <a:cs typeface="Osaka" charset="0"/>
              </a:defRPr>
            </a:lvl3pPr>
            <a:lvl4pPr marL="1600200" indent="-228600">
              <a:defRPr kumimoji="1" sz="2400" b="1">
                <a:solidFill>
                  <a:schemeClr val="tx1"/>
                </a:solidFill>
                <a:latin typeface="Times" charset="0"/>
                <a:ea typeface="Osaka" charset="0"/>
                <a:cs typeface="Osaka" charset="0"/>
              </a:defRPr>
            </a:lvl4pPr>
            <a:lvl5pPr marL="2057400" indent="-228600">
              <a:defRPr kumimoji="1" sz="2400" b="1">
                <a:solidFill>
                  <a:schemeClr val="tx1"/>
                </a:solidFill>
                <a:latin typeface="Times" charset="0"/>
                <a:ea typeface="Osaka" charset="0"/>
                <a:cs typeface="Osaka" charset="0"/>
              </a:defRPr>
            </a:lvl5pPr>
            <a:lvl6pPr marL="2514600" indent="-228600" fontAlgn="base">
              <a:spcBef>
                <a:spcPct val="0"/>
              </a:spcBef>
              <a:spcAft>
                <a:spcPct val="0"/>
              </a:spcAft>
              <a:defRPr kumimoji="1" sz="2400" b="1">
                <a:solidFill>
                  <a:schemeClr val="tx1"/>
                </a:solidFill>
                <a:latin typeface="Times" charset="0"/>
                <a:ea typeface="Osaka" charset="0"/>
                <a:cs typeface="Osaka" charset="0"/>
              </a:defRPr>
            </a:lvl6pPr>
            <a:lvl7pPr marL="2971800" indent="-228600" fontAlgn="base">
              <a:spcBef>
                <a:spcPct val="0"/>
              </a:spcBef>
              <a:spcAft>
                <a:spcPct val="0"/>
              </a:spcAft>
              <a:defRPr kumimoji="1" sz="2400" b="1">
                <a:solidFill>
                  <a:schemeClr val="tx1"/>
                </a:solidFill>
                <a:latin typeface="Times" charset="0"/>
                <a:ea typeface="Osaka" charset="0"/>
                <a:cs typeface="Osaka" charset="0"/>
              </a:defRPr>
            </a:lvl7pPr>
            <a:lvl8pPr marL="3429000" indent="-228600" fontAlgn="base">
              <a:spcBef>
                <a:spcPct val="0"/>
              </a:spcBef>
              <a:spcAft>
                <a:spcPct val="0"/>
              </a:spcAft>
              <a:defRPr kumimoji="1" sz="2400" b="1">
                <a:solidFill>
                  <a:schemeClr val="tx1"/>
                </a:solidFill>
                <a:latin typeface="Times" charset="0"/>
                <a:ea typeface="Osaka" charset="0"/>
                <a:cs typeface="Osaka" charset="0"/>
              </a:defRPr>
            </a:lvl8pPr>
            <a:lvl9pPr marL="3886200" indent="-228600" fontAlgn="base">
              <a:spcBef>
                <a:spcPct val="0"/>
              </a:spcBef>
              <a:spcAft>
                <a:spcPct val="0"/>
              </a:spcAft>
              <a:defRPr kumimoji="1" sz="2400" b="1">
                <a:solidFill>
                  <a:schemeClr val="tx1"/>
                </a:solidFill>
                <a:latin typeface="Times" charset="0"/>
                <a:ea typeface="Osaka" charset="0"/>
                <a:cs typeface="Osaka" charset="0"/>
              </a:defRPr>
            </a:lvl9pPr>
          </a:lstStyle>
          <a:p>
            <a:pPr algn="ctr" defTabSz="914400">
              <a:lnSpc>
                <a:spcPct val="90000"/>
              </a:lnSpc>
            </a:pPr>
            <a:r>
              <a:rPr lang="ja-JP" altLang="en-US" sz="1800" dirty="0">
                <a:solidFill>
                  <a:prstClr val="black">
                    <a:lumMod val="85000"/>
                    <a:lumOff val="15000"/>
                  </a:prstClr>
                </a:solidFill>
                <a:latin typeface="メイリオ"/>
                <a:ea typeface="メイリオ"/>
                <a:cs typeface="メイリオ"/>
              </a:rPr>
              <a:t>染色体</a:t>
            </a:r>
          </a:p>
        </p:txBody>
      </p:sp>
      <p:grpSp>
        <p:nvGrpSpPr>
          <p:cNvPr id="24" name="図形グループ 23"/>
          <p:cNvGrpSpPr/>
          <p:nvPr/>
        </p:nvGrpSpPr>
        <p:grpSpPr>
          <a:xfrm>
            <a:off x="4396897" y="1336954"/>
            <a:ext cx="2926302" cy="1611439"/>
            <a:chOff x="4396897" y="1336954"/>
            <a:chExt cx="2926302" cy="1611439"/>
          </a:xfrm>
        </p:grpSpPr>
        <p:pic>
          <p:nvPicPr>
            <p:cNvPr id="10" name="Picture 2" descr="C:\Users\K\Desktop\新領域\構造\B DNA.png"/>
            <p:cNvPicPr>
              <a:picLocks noChangeAspect="1" noChangeArrowheads="1"/>
            </p:cNvPicPr>
            <p:nvPr/>
          </p:nvPicPr>
          <p:blipFill>
            <a:blip r:embed="rId10">
              <a:lum bright="20000"/>
            </a:blip>
            <a:srcRect l="9955" t="8401" r="8390" b="18281"/>
            <a:stretch>
              <a:fillRect/>
            </a:stretch>
          </p:blipFill>
          <p:spPr bwMode="auto">
            <a:xfrm>
              <a:off x="4916314" y="2010546"/>
              <a:ext cx="2019512" cy="937847"/>
            </a:xfrm>
            <a:prstGeom prst="rect">
              <a:avLst/>
            </a:prstGeom>
            <a:noFill/>
          </p:spPr>
        </p:pic>
        <p:sp>
          <p:nvSpPr>
            <p:cNvPr id="26" name="テキスト ボックス 22"/>
            <p:cNvSpPr txBox="1">
              <a:spLocks noChangeArrowheads="1"/>
            </p:cNvSpPr>
            <p:nvPr/>
          </p:nvSpPr>
          <p:spPr bwMode="auto">
            <a:xfrm>
              <a:off x="4396897" y="1336954"/>
              <a:ext cx="2926302" cy="845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b="1">
                  <a:solidFill>
                    <a:schemeClr val="tx1"/>
                  </a:solidFill>
                  <a:latin typeface="Times" charset="0"/>
                  <a:ea typeface="Osaka" charset="0"/>
                  <a:cs typeface="Osaka" charset="0"/>
                </a:defRPr>
              </a:lvl1pPr>
              <a:lvl2pPr marL="742950" indent="-285750">
                <a:defRPr kumimoji="1" sz="2400" b="1">
                  <a:solidFill>
                    <a:schemeClr val="tx1"/>
                  </a:solidFill>
                  <a:latin typeface="Times" charset="0"/>
                  <a:ea typeface="Osaka" charset="0"/>
                  <a:cs typeface="Osaka" charset="0"/>
                </a:defRPr>
              </a:lvl2pPr>
              <a:lvl3pPr marL="1143000" indent="-228600">
                <a:defRPr kumimoji="1" sz="2400" b="1">
                  <a:solidFill>
                    <a:schemeClr val="tx1"/>
                  </a:solidFill>
                  <a:latin typeface="Times" charset="0"/>
                  <a:ea typeface="Osaka" charset="0"/>
                  <a:cs typeface="Osaka" charset="0"/>
                </a:defRPr>
              </a:lvl3pPr>
              <a:lvl4pPr marL="1600200" indent="-228600">
                <a:defRPr kumimoji="1" sz="2400" b="1">
                  <a:solidFill>
                    <a:schemeClr val="tx1"/>
                  </a:solidFill>
                  <a:latin typeface="Times" charset="0"/>
                  <a:ea typeface="Osaka" charset="0"/>
                  <a:cs typeface="Osaka" charset="0"/>
                </a:defRPr>
              </a:lvl4pPr>
              <a:lvl5pPr marL="2057400" indent="-228600">
                <a:defRPr kumimoji="1" sz="2400" b="1">
                  <a:solidFill>
                    <a:schemeClr val="tx1"/>
                  </a:solidFill>
                  <a:latin typeface="Times" charset="0"/>
                  <a:ea typeface="Osaka" charset="0"/>
                  <a:cs typeface="Osaka" charset="0"/>
                </a:defRPr>
              </a:lvl5pPr>
              <a:lvl6pPr marL="2514600" indent="-228600" fontAlgn="base">
                <a:spcBef>
                  <a:spcPct val="0"/>
                </a:spcBef>
                <a:spcAft>
                  <a:spcPct val="0"/>
                </a:spcAft>
                <a:defRPr kumimoji="1" sz="2400" b="1">
                  <a:solidFill>
                    <a:schemeClr val="tx1"/>
                  </a:solidFill>
                  <a:latin typeface="Times" charset="0"/>
                  <a:ea typeface="Osaka" charset="0"/>
                  <a:cs typeface="Osaka" charset="0"/>
                </a:defRPr>
              </a:lvl6pPr>
              <a:lvl7pPr marL="2971800" indent="-228600" fontAlgn="base">
                <a:spcBef>
                  <a:spcPct val="0"/>
                </a:spcBef>
                <a:spcAft>
                  <a:spcPct val="0"/>
                </a:spcAft>
                <a:defRPr kumimoji="1" sz="2400" b="1">
                  <a:solidFill>
                    <a:schemeClr val="tx1"/>
                  </a:solidFill>
                  <a:latin typeface="Times" charset="0"/>
                  <a:ea typeface="Osaka" charset="0"/>
                  <a:cs typeface="Osaka" charset="0"/>
                </a:defRPr>
              </a:lvl7pPr>
              <a:lvl8pPr marL="3429000" indent="-228600" fontAlgn="base">
                <a:spcBef>
                  <a:spcPct val="0"/>
                </a:spcBef>
                <a:spcAft>
                  <a:spcPct val="0"/>
                </a:spcAft>
                <a:defRPr kumimoji="1" sz="2400" b="1">
                  <a:solidFill>
                    <a:schemeClr val="tx1"/>
                  </a:solidFill>
                  <a:latin typeface="Times" charset="0"/>
                  <a:ea typeface="Osaka" charset="0"/>
                  <a:cs typeface="Osaka" charset="0"/>
                </a:defRPr>
              </a:lvl8pPr>
              <a:lvl9pPr marL="3886200" indent="-228600" fontAlgn="base">
                <a:spcBef>
                  <a:spcPct val="0"/>
                </a:spcBef>
                <a:spcAft>
                  <a:spcPct val="0"/>
                </a:spcAft>
                <a:defRPr kumimoji="1" sz="2400" b="1">
                  <a:solidFill>
                    <a:schemeClr val="tx1"/>
                  </a:solidFill>
                  <a:latin typeface="Times" charset="0"/>
                  <a:ea typeface="Osaka" charset="0"/>
                  <a:cs typeface="Osaka" charset="0"/>
                </a:defRPr>
              </a:lvl9pPr>
            </a:lstStyle>
            <a:p>
              <a:pPr algn="ctr" defTabSz="914400">
                <a:lnSpc>
                  <a:spcPct val="90000"/>
                </a:lnSpc>
              </a:pPr>
              <a:r>
                <a:rPr lang="en-US" altLang="ja-JP" sz="3200" dirty="0">
                  <a:solidFill>
                    <a:srgbClr val="3366FF"/>
                  </a:solidFill>
                  <a:latin typeface="メイリオ"/>
                  <a:ea typeface="メイリオ"/>
                  <a:cs typeface="メイリオ"/>
                </a:rPr>
                <a:t>B</a:t>
              </a:r>
              <a:r>
                <a:rPr lang="ja-JP" altLang="en-US" sz="3200" dirty="0">
                  <a:solidFill>
                    <a:srgbClr val="3366FF"/>
                  </a:solidFill>
                  <a:latin typeface="メイリオ"/>
                  <a:ea typeface="メイリオ"/>
                  <a:cs typeface="メイリオ"/>
                </a:rPr>
                <a:t>型</a:t>
              </a:r>
              <a:r>
                <a:rPr lang="en-US" altLang="ja-JP" sz="3200" dirty="0">
                  <a:solidFill>
                    <a:srgbClr val="3366FF"/>
                  </a:solidFill>
                  <a:latin typeface="メイリオ"/>
                  <a:ea typeface="メイリオ"/>
                  <a:cs typeface="メイリオ"/>
                </a:rPr>
                <a:t>DNA</a:t>
              </a:r>
            </a:p>
            <a:p>
              <a:pPr algn="ctr" defTabSz="914400">
                <a:lnSpc>
                  <a:spcPct val="80000"/>
                </a:lnSpc>
              </a:pPr>
              <a:r>
                <a:rPr lang="en-US" altLang="ja-JP" sz="2200" dirty="0">
                  <a:solidFill>
                    <a:srgbClr val="3366FF"/>
                  </a:solidFill>
                  <a:latin typeface="メイリオ"/>
                  <a:ea typeface="メイリオ"/>
                  <a:cs typeface="メイリオ"/>
                </a:rPr>
                <a:t> </a:t>
              </a:r>
              <a:r>
                <a:rPr lang="en-US" altLang="ja-JP" sz="2000" dirty="0">
                  <a:solidFill>
                    <a:srgbClr val="3366FF"/>
                  </a:solidFill>
                  <a:latin typeface="メイリオ"/>
                  <a:ea typeface="メイリオ"/>
                  <a:cs typeface="メイリオ"/>
                </a:rPr>
                <a:t>(</a:t>
              </a:r>
              <a:r>
                <a:rPr lang="ja-JP" altLang="en-US" sz="2000" dirty="0">
                  <a:solidFill>
                    <a:srgbClr val="3366FF"/>
                  </a:solidFill>
                  <a:latin typeface="メイリオ"/>
                  <a:ea typeface="メイリオ"/>
                  <a:cs typeface="メイリオ"/>
                </a:rPr>
                <a:t>右巻き</a:t>
              </a:r>
              <a:r>
                <a:rPr lang="en-US" altLang="ja-JP" sz="2000" dirty="0">
                  <a:solidFill>
                    <a:srgbClr val="3366FF"/>
                  </a:solidFill>
                  <a:latin typeface="メイリオ"/>
                  <a:ea typeface="メイリオ"/>
                  <a:cs typeface="メイリオ"/>
                </a:rPr>
                <a:t>DNA</a:t>
              </a:r>
              <a:r>
                <a:rPr lang="ja-JP" altLang="en-US" sz="2000" dirty="0">
                  <a:solidFill>
                    <a:srgbClr val="3366FF"/>
                  </a:solidFill>
                  <a:latin typeface="メイリオ"/>
                  <a:ea typeface="メイリオ"/>
                  <a:cs typeface="メイリオ"/>
                </a:rPr>
                <a:t>：標準型</a:t>
              </a:r>
              <a:r>
                <a:rPr lang="en-US" altLang="ja-JP" sz="2000" dirty="0">
                  <a:solidFill>
                    <a:srgbClr val="3366FF"/>
                  </a:solidFill>
                  <a:latin typeface="メイリオ"/>
                  <a:ea typeface="メイリオ"/>
                  <a:cs typeface="メイリオ"/>
                </a:rPr>
                <a:t>)</a:t>
              </a:r>
              <a:endParaRPr lang="ja-JP" altLang="en-US" sz="2000" dirty="0">
                <a:solidFill>
                  <a:srgbClr val="3366FF"/>
                </a:solidFill>
                <a:latin typeface="メイリオ"/>
                <a:ea typeface="メイリオ"/>
                <a:cs typeface="メイリオ"/>
              </a:endParaRPr>
            </a:p>
          </p:txBody>
        </p:sp>
      </p:grpSp>
      <p:grpSp>
        <p:nvGrpSpPr>
          <p:cNvPr id="30" name="図形グループ 29"/>
          <p:cNvGrpSpPr/>
          <p:nvPr/>
        </p:nvGrpSpPr>
        <p:grpSpPr>
          <a:xfrm>
            <a:off x="4452799" y="3052328"/>
            <a:ext cx="3127529" cy="1294359"/>
            <a:chOff x="4452799" y="3052328"/>
            <a:chExt cx="3127529" cy="1294359"/>
          </a:xfrm>
        </p:grpSpPr>
        <p:pic>
          <p:nvPicPr>
            <p:cNvPr id="11" name="Picture 9" descr="C:\Users\K\Desktop\新領域\構造\Z-DNA.png"/>
            <p:cNvPicPr>
              <a:picLocks noChangeAspect="1" noChangeArrowheads="1"/>
            </p:cNvPicPr>
            <p:nvPr/>
          </p:nvPicPr>
          <p:blipFill>
            <a:blip r:embed="rId11">
              <a:lum bright="20000"/>
            </a:blip>
            <a:srcRect l="4550" t="16212" r="6905" b="19519"/>
            <a:stretch>
              <a:fillRect/>
            </a:stretch>
          </p:blipFill>
          <p:spPr bwMode="auto">
            <a:xfrm>
              <a:off x="4694099" y="3052328"/>
              <a:ext cx="2426301" cy="910839"/>
            </a:xfrm>
            <a:prstGeom prst="rect">
              <a:avLst/>
            </a:prstGeom>
            <a:noFill/>
          </p:spPr>
        </p:pic>
        <p:sp>
          <p:nvSpPr>
            <p:cNvPr id="27" name="テキスト ボックス 23"/>
            <p:cNvSpPr txBox="1">
              <a:spLocks noChangeArrowheads="1"/>
            </p:cNvSpPr>
            <p:nvPr/>
          </p:nvSpPr>
          <p:spPr bwMode="auto">
            <a:xfrm>
              <a:off x="4452799" y="3823467"/>
              <a:ext cx="31275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b="1">
                  <a:solidFill>
                    <a:schemeClr val="tx1"/>
                  </a:solidFill>
                  <a:latin typeface="Times" charset="0"/>
                  <a:ea typeface="Osaka" charset="0"/>
                  <a:cs typeface="Osaka" charset="0"/>
                </a:defRPr>
              </a:lvl1pPr>
              <a:lvl2pPr marL="742950" indent="-285750">
                <a:defRPr kumimoji="1" sz="2400" b="1">
                  <a:solidFill>
                    <a:schemeClr val="tx1"/>
                  </a:solidFill>
                  <a:latin typeface="Times" charset="0"/>
                  <a:ea typeface="Osaka" charset="0"/>
                  <a:cs typeface="Osaka" charset="0"/>
                </a:defRPr>
              </a:lvl2pPr>
              <a:lvl3pPr marL="1143000" indent="-228600">
                <a:defRPr kumimoji="1" sz="2400" b="1">
                  <a:solidFill>
                    <a:schemeClr val="tx1"/>
                  </a:solidFill>
                  <a:latin typeface="Times" charset="0"/>
                  <a:ea typeface="Osaka" charset="0"/>
                  <a:cs typeface="Osaka" charset="0"/>
                </a:defRPr>
              </a:lvl3pPr>
              <a:lvl4pPr marL="1600200" indent="-228600">
                <a:defRPr kumimoji="1" sz="2400" b="1">
                  <a:solidFill>
                    <a:schemeClr val="tx1"/>
                  </a:solidFill>
                  <a:latin typeface="Times" charset="0"/>
                  <a:ea typeface="Osaka" charset="0"/>
                  <a:cs typeface="Osaka" charset="0"/>
                </a:defRPr>
              </a:lvl4pPr>
              <a:lvl5pPr marL="2057400" indent="-228600">
                <a:defRPr kumimoji="1" sz="2400" b="1">
                  <a:solidFill>
                    <a:schemeClr val="tx1"/>
                  </a:solidFill>
                  <a:latin typeface="Times" charset="0"/>
                  <a:ea typeface="Osaka" charset="0"/>
                  <a:cs typeface="Osaka" charset="0"/>
                </a:defRPr>
              </a:lvl5pPr>
              <a:lvl6pPr marL="2514600" indent="-228600" fontAlgn="base">
                <a:spcBef>
                  <a:spcPct val="0"/>
                </a:spcBef>
                <a:spcAft>
                  <a:spcPct val="0"/>
                </a:spcAft>
                <a:defRPr kumimoji="1" sz="2400" b="1">
                  <a:solidFill>
                    <a:schemeClr val="tx1"/>
                  </a:solidFill>
                  <a:latin typeface="Times" charset="0"/>
                  <a:ea typeface="Osaka" charset="0"/>
                  <a:cs typeface="Osaka" charset="0"/>
                </a:defRPr>
              </a:lvl6pPr>
              <a:lvl7pPr marL="2971800" indent="-228600" fontAlgn="base">
                <a:spcBef>
                  <a:spcPct val="0"/>
                </a:spcBef>
                <a:spcAft>
                  <a:spcPct val="0"/>
                </a:spcAft>
                <a:defRPr kumimoji="1" sz="2400" b="1">
                  <a:solidFill>
                    <a:schemeClr val="tx1"/>
                  </a:solidFill>
                  <a:latin typeface="Times" charset="0"/>
                  <a:ea typeface="Osaka" charset="0"/>
                  <a:cs typeface="Osaka" charset="0"/>
                </a:defRPr>
              </a:lvl7pPr>
              <a:lvl8pPr marL="3429000" indent="-228600" fontAlgn="base">
                <a:spcBef>
                  <a:spcPct val="0"/>
                </a:spcBef>
                <a:spcAft>
                  <a:spcPct val="0"/>
                </a:spcAft>
                <a:defRPr kumimoji="1" sz="2400" b="1">
                  <a:solidFill>
                    <a:schemeClr val="tx1"/>
                  </a:solidFill>
                  <a:latin typeface="Times" charset="0"/>
                  <a:ea typeface="Osaka" charset="0"/>
                  <a:cs typeface="Osaka" charset="0"/>
                </a:defRPr>
              </a:lvl8pPr>
              <a:lvl9pPr marL="3886200" indent="-228600" fontAlgn="base">
                <a:spcBef>
                  <a:spcPct val="0"/>
                </a:spcBef>
                <a:spcAft>
                  <a:spcPct val="0"/>
                </a:spcAft>
                <a:defRPr kumimoji="1" sz="2400" b="1">
                  <a:solidFill>
                    <a:schemeClr val="tx1"/>
                  </a:solidFill>
                  <a:latin typeface="Times" charset="0"/>
                  <a:ea typeface="Osaka" charset="0"/>
                  <a:cs typeface="Osaka" charset="0"/>
                </a:defRPr>
              </a:lvl9pPr>
            </a:lstStyle>
            <a:p>
              <a:pPr defTabSz="914400"/>
              <a:r>
                <a:rPr lang="en-US" altLang="ja-JP" sz="2800" dirty="0">
                  <a:solidFill>
                    <a:srgbClr val="FF6600"/>
                  </a:solidFill>
                  <a:latin typeface="メイリオ"/>
                  <a:ea typeface="メイリオ"/>
                  <a:cs typeface="メイリオ"/>
                </a:rPr>
                <a:t>Z</a:t>
              </a:r>
              <a:r>
                <a:rPr lang="ja-JP" altLang="en-US" sz="2800" dirty="0">
                  <a:solidFill>
                    <a:srgbClr val="FF6600"/>
                  </a:solidFill>
                  <a:latin typeface="メイリオ"/>
                  <a:ea typeface="メイリオ"/>
                  <a:cs typeface="メイリオ"/>
                </a:rPr>
                <a:t>型</a:t>
              </a:r>
              <a:r>
                <a:rPr lang="en-US" altLang="ja-JP" dirty="0">
                  <a:solidFill>
                    <a:srgbClr val="FF6600"/>
                  </a:solidFill>
                  <a:latin typeface="メイリオ"/>
                  <a:ea typeface="メイリオ"/>
                  <a:cs typeface="メイリオ"/>
                </a:rPr>
                <a:t>DNA</a:t>
              </a:r>
              <a:r>
                <a:rPr lang="en-US" altLang="ja-JP" sz="2000" dirty="0">
                  <a:solidFill>
                    <a:srgbClr val="FF6600"/>
                  </a:solidFill>
                  <a:latin typeface="メイリオ"/>
                  <a:ea typeface="メイリオ"/>
                  <a:cs typeface="メイリオ"/>
                </a:rPr>
                <a:t>(</a:t>
              </a:r>
              <a:r>
                <a:rPr lang="ja-JP" altLang="en-US" sz="2000" dirty="0">
                  <a:solidFill>
                    <a:srgbClr val="FF6600"/>
                  </a:solidFill>
                  <a:latin typeface="メイリオ"/>
                  <a:ea typeface="メイリオ"/>
                  <a:cs typeface="メイリオ"/>
                </a:rPr>
                <a:t>左巻き</a:t>
              </a:r>
              <a:r>
                <a:rPr lang="en-US" altLang="ja-JP" sz="2000" dirty="0">
                  <a:solidFill>
                    <a:srgbClr val="FF6600"/>
                  </a:solidFill>
                  <a:latin typeface="メイリオ"/>
                  <a:ea typeface="メイリオ"/>
                  <a:cs typeface="メイリオ"/>
                </a:rPr>
                <a:t>DNA)</a:t>
              </a:r>
              <a:endParaRPr lang="ja-JP" altLang="en-US" sz="2000" dirty="0">
                <a:solidFill>
                  <a:srgbClr val="FF6600"/>
                </a:solidFill>
                <a:latin typeface="メイリオ"/>
                <a:ea typeface="メイリオ"/>
                <a:cs typeface="メイリオ"/>
              </a:endParaRPr>
            </a:p>
          </p:txBody>
        </p:sp>
      </p:grpSp>
      <p:grpSp>
        <p:nvGrpSpPr>
          <p:cNvPr id="31" name="図形グループ 30"/>
          <p:cNvGrpSpPr/>
          <p:nvPr/>
        </p:nvGrpSpPr>
        <p:grpSpPr>
          <a:xfrm>
            <a:off x="2488156" y="3093964"/>
            <a:ext cx="1865966" cy="1536260"/>
            <a:chOff x="2488156" y="3093964"/>
            <a:chExt cx="1865966" cy="1536260"/>
          </a:xfrm>
        </p:grpSpPr>
        <p:sp>
          <p:nvSpPr>
            <p:cNvPr id="6" name="テキスト ボックス 24"/>
            <p:cNvSpPr txBox="1">
              <a:spLocks noChangeArrowheads="1"/>
            </p:cNvSpPr>
            <p:nvPr/>
          </p:nvSpPr>
          <p:spPr bwMode="auto">
            <a:xfrm>
              <a:off x="2488156" y="4107004"/>
              <a:ext cx="18659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b="1">
                  <a:solidFill>
                    <a:schemeClr val="tx1"/>
                  </a:solidFill>
                  <a:latin typeface="Times" charset="0"/>
                  <a:ea typeface="Osaka" charset="0"/>
                  <a:cs typeface="Osaka" charset="0"/>
                </a:defRPr>
              </a:lvl1pPr>
              <a:lvl2pPr marL="742950" indent="-285750">
                <a:defRPr kumimoji="1" sz="2400" b="1">
                  <a:solidFill>
                    <a:schemeClr val="tx1"/>
                  </a:solidFill>
                  <a:latin typeface="Times" charset="0"/>
                  <a:ea typeface="Osaka" charset="0"/>
                  <a:cs typeface="Osaka" charset="0"/>
                </a:defRPr>
              </a:lvl2pPr>
              <a:lvl3pPr marL="1143000" indent="-228600">
                <a:defRPr kumimoji="1" sz="2400" b="1">
                  <a:solidFill>
                    <a:schemeClr val="tx1"/>
                  </a:solidFill>
                  <a:latin typeface="Times" charset="0"/>
                  <a:ea typeface="Osaka" charset="0"/>
                  <a:cs typeface="Osaka" charset="0"/>
                </a:defRPr>
              </a:lvl3pPr>
              <a:lvl4pPr marL="1600200" indent="-228600">
                <a:defRPr kumimoji="1" sz="2400" b="1">
                  <a:solidFill>
                    <a:schemeClr val="tx1"/>
                  </a:solidFill>
                  <a:latin typeface="Times" charset="0"/>
                  <a:ea typeface="Osaka" charset="0"/>
                  <a:cs typeface="Osaka" charset="0"/>
                </a:defRPr>
              </a:lvl4pPr>
              <a:lvl5pPr marL="2057400" indent="-228600">
                <a:defRPr kumimoji="1" sz="2400" b="1">
                  <a:solidFill>
                    <a:schemeClr val="tx1"/>
                  </a:solidFill>
                  <a:latin typeface="Times" charset="0"/>
                  <a:ea typeface="Osaka" charset="0"/>
                  <a:cs typeface="Osaka" charset="0"/>
                </a:defRPr>
              </a:lvl5pPr>
              <a:lvl6pPr marL="2514600" indent="-228600" fontAlgn="base">
                <a:spcBef>
                  <a:spcPct val="0"/>
                </a:spcBef>
                <a:spcAft>
                  <a:spcPct val="0"/>
                </a:spcAft>
                <a:defRPr kumimoji="1" sz="2400" b="1">
                  <a:solidFill>
                    <a:schemeClr val="tx1"/>
                  </a:solidFill>
                  <a:latin typeface="Times" charset="0"/>
                  <a:ea typeface="Osaka" charset="0"/>
                  <a:cs typeface="Osaka" charset="0"/>
                </a:defRPr>
              </a:lvl6pPr>
              <a:lvl7pPr marL="2971800" indent="-228600" fontAlgn="base">
                <a:spcBef>
                  <a:spcPct val="0"/>
                </a:spcBef>
                <a:spcAft>
                  <a:spcPct val="0"/>
                </a:spcAft>
                <a:defRPr kumimoji="1" sz="2400" b="1">
                  <a:solidFill>
                    <a:schemeClr val="tx1"/>
                  </a:solidFill>
                  <a:latin typeface="Times" charset="0"/>
                  <a:ea typeface="Osaka" charset="0"/>
                  <a:cs typeface="Osaka" charset="0"/>
                </a:defRPr>
              </a:lvl7pPr>
              <a:lvl8pPr marL="3429000" indent="-228600" fontAlgn="base">
                <a:spcBef>
                  <a:spcPct val="0"/>
                </a:spcBef>
                <a:spcAft>
                  <a:spcPct val="0"/>
                </a:spcAft>
                <a:defRPr kumimoji="1" sz="2400" b="1">
                  <a:solidFill>
                    <a:schemeClr val="tx1"/>
                  </a:solidFill>
                  <a:latin typeface="Times" charset="0"/>
                  <a:ea typeface="Osaka" charset="0"/>
                  <a:cs typeface="Osaka" charset="0"/>
                </a:defRPr>
              </a:lvl8pPr>
              <a:lvl9pPr marL="3886200" indent="-228600" fontAlgn="base">
                <a:spcBef>
                  <a:spcPct val="0"/>
                </a:spcBef>
                <a:spcAft>
                  <a:spcPct val="0"/>
                </a:spcAft>
                <a:defRPr kumimoji="1" sz="2400" b="1">
                  <a:solidFill>
                    <a:schemeClr val="tx1"/>
                  </a:solidFill>
                  <a:latin typeface="Times" charset="0"/>
                  <a:ea typeface="Osaka" charset="0"/>
                  <a:cs typeface="Osaka" charset="0"/>
                </a:defRPr>
              </a:lvl9pPr>
            </a:lstStyle>
            <a:p>
              <a:pPr defTabSz="914400"/>
              <a:r>
                <a:rPr lang="en-US" altLang="en-US" sz="2800" dirty="0">
                  <a:solidFill>
                    <a:srgbClr val="FF6600"/>
                  </a:solidFill>
                  <a:latin typeface="メイリオ"/>
                  <a:ea typeface="メイリオ"/>
                  <a:cs typeface="メイリオ"/>
                </a:rPr>
                <a:t>3</a:t>
              </a:r>
              <a:r>
                <a:rPr lang="ja-JP" altLang="en-US" sz="2800" dirty="0">
                  <a:solidFill>
                    <a:srgbClr val="FF6600"/>
                  </a:solidFill>
                  <a:latin typeface="メイリオ"/>
                  <a:ea typeface="メイリオ"/>
                  <a:cs typeface="メイリオ"/>
                </a:rPr>
                <a:t>重鎖</a:t>
              </a:r>
              <a:r>
                <a:rPr lang="en-US" altLang="ja-JP" dirty="0">
                  <a:solidFill>
                    <a:srgbClr val="FF6600"/>
                  </a:solidFill>
                  <a:latin typeface="メイリオ"/>
                  <a:ea typeface="メイリオ"/>
                  <a:cs typeface="メイリオ"/>
                </a:rPr>
                <a:t>DNA</a:t>
              </a:r>
              <a:endParaRPr lang="ja-JP" altLang="en-US" dirty="0">
                <a:solidFill>
                  <a:srgbClr val="FF6600"/>
                </a:solidFill>
                <a:latin typeface="メイリオ"/>
                <a:ea typeface="メイリオ"/>
                <a:cs typeface="メイリオ"/>
              </a:endParaRPr>
            </a:p>
          </p:txBody>
        </p:sp>
        <p:pic>
          <p:nvPicPr>
            <p:cNvPr id="28" name="図 27"/>
            <p:cNvPicPr>
              <a:picLocks noChangeAspect="1"/>
            </p:cNvPicPr>
            <p:nvPr/>
          </p:nvPicPr>
          <p:blipFill>
            <a:blip r:embed="rId12"/>
            <a:stretch>
              <a:fillRect/>
            </a:stretch>
          </p:blipFill>
          <p:spPr>
            <a:xfrm>
              <a:off x="2687409" y="3093964"/>
              <a:ext cx="1295400" cy="1021080"/>
            </a:xfrm>
            <a:prstGeom prst="rect">
              <a:avLst/>
            </a:prstGeom>
          </p:spPr>
        </p:pic>
      </p:grpSp>
      <p:sp>
        <p:nvSpPr>
          <p:cNvPr id="29" name="Text Box 228"/>
          <p:cNvSpPr txBox="1">
            <a:spLocks noChangeArrowheads="1"/>
          </p:cNvSpPr>
          <p:nvPr/>
        </p:nvSpPr>
        <p:spPr bwMode="auto">
          <a:xfrm>
            <a:off x="-169322" y="105894"/>
            <a:ext cx="9499600" cy="620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kumimoji="1" sz="2400">
                <a:solidFill>
                  <a:schemeClr val="tx1"/>
                </a:solidFill>
                <a:latin typeface="Tahoma" charset="0"/>
                <a:ea typeface="ＭＳ Ｐゴシック" charset="0"/>
                <a:cs typeface="ＭＳ Ｐゴシック" charset="0"/>
              </a:defRPr>
            </a:lvl1pPr>
            <a:lvl2pPr marL="742950" indent="-285750">
              <a:defRPr kumimoji="1" sz="2400">
                <a:solidFill>
                  <a:schemeClr val="tx1"/>
                </a:solidFill>
                <a:latin typeface="Tahoma" charset="0"/>
                <a:ea typeface="ＭＳ Ｐゴシック" charset="0"/>
              </a:defRPr>
            </a:lvl2pPr>
            <a:lvl3pPr marL="1143000" indent="-228600">
              <a:defRPr kumimoji="1" sz="2400">
                <a:solidFill>
                  <a:schemeClr val="tx1"/>
                </a:solidFill>
                <a:latin typeface="Tahoma" charset="0"/>
                <a:ea typeface="ＭＳ Ｐゴシック" charset="0"/>
              </a:defRPr>
            </a:lvl3pPr>
            <a:lvl4pPr marL="1600200" indent="-228600">
              <a:defRPr kumimoji="1" sz="2400">
                <a:solidFill>
                  <a:schemeClr val="tx1"/>
                </a:solidFill>
                <a:latin typeface="Tahoma" charset="0"/>
                <a:ea typeface="ＭＳ Ｐゴシック" charset="0"/>
              </a:defRPr>
            </a:lvl4pPr>
            <a:lvl5pPr marL="2057400" indent="-228600">
              <a:defRPr kumimoji="1" sz="2400">
                <a:solidFill>
                  <a:schemeClr val="tx1"/>
                </a:solidFill>
                <a:latin typeface="Tahoma" charset="0"/>
                <a:ea typeface="ＭＳ Ｐゴシック" charset="0"/>
              </a:defRPr>
            </a:lvl5pPr>
            <a:lvl6pPr marL="2514600" indent="-228600" algn="ctr" fontAlgn="base">
              <a:spcBef>
                <a:spcPct val="0"/>
              </a:spcBef>
              <a:spcAft>
                <a:spcPct val="0"/>
              </a:spcAft>
              <a:defRPr kumimoji="1" sz="2400">
                <a:solidFill>
                  <a:schemeClr val="tx1"/>
                </a:solidFill>
                <a:latin typeface="Tahoma" charset="0"/>
                <a:ea typeface="ＭＳ Ｐゴシック" charset="0"/>
              </a:defRPr>
            </a:lvl6pPr>
            <a:lvl7pPr marL="2971800" indent="-228600" algn="ctr" fontAlgn="base">
              <a:spcBef>
                <a:spcPct val="0"/>
              </a:spcBef>
              <a:spcAft>
                <a:spcPct val="0"/>
              </a:spcAft>
              <a:defRPr kumimoji="1" sz="2400">
                <a:solidFill>
                  <a:schemeClr val="tx1"/>
                </a:solidFill>
                <a:latin typeface="Tahoma" charset="0"/>
                <a:ea typeface="ＭＳ Ｐゴシック" charset="0"/>
              </a:defRPr>
            </a:lvl7pPr>
            <a:lvl8pPr marL="3429000" indent="-228600" algn="ctr" fontAlgn="base">
              <a:spcBef>
                <a:spcPct val="0"/>
              </a:spcBef>
              <a:spcAft>
                <a:spcPct val="0"/>
              </a:spcAft>
              <a:defRPr kumimoji="1" sz="2400">
                <a:solidFill>
                  <a:schemeClr val="tx1"/>
                </a:solidFill>
                <a:latin typeface="Tahoma" charset="0"/>
                <a:ea typeface="ＭＳ Ｐゴシック" charset="0"/>
              </a:defRPr>
            </a:lvl8pPr>
            <a:lvl9pPr marL="3886200" indent="-228600" algn="ctr" fontAlgn="base">
              <a:spcBef>
                <a:spcPct val="0"/>
              </a:spcBef>
              <a:spcAft>
                <a:spcPct val="0"/>
              </a:spcAft>
              <a:defRPr kumimoji="1" sz="2400">
                <a:solidFill>
                  <a:schemeClr val="tx1"/>
                </a:solidFill>
                <a:latin typeface="Tahoma" charset="0"/>
                <a:ea typeface="ＭＳ Ｐゴシック" charset="0"/>
              </a:defRPr>
            </a:lvl9pPr>
          </a:lstStyle>
          <a:p>
            <a:pPr algn="ctr" eaLnBrk="0" hangingPunct="0">
              <a:lnSpc>
                <a:spcPct val="90000"/>
              </a:lnSpc>
            </a:pPr>
            <a:r>
              <a:rPr lang="ja-JP" altLang="en-US" sz="4400" b="1" dirty="0">
                <a:solidFill>
                  <a:srgbClr val="000000"/>
                </a:solidFill>
                <a:latin typeface="メイリオ"/>
                <a:ea typeface="メイリオ"/>
                <a:cs typeface="メイリオ"/>
              </a:rPr>
              <a:t>変わった形をした</a:t>
            </a:r>
            <a:r>
              <a:rPr lang="en-US" altLang="ja-JP" sz="4400" b="1" dirty="0">
                <a:solidFill>
                  <a:srgbClr val="000000"/>
                </a:solidFill>
                <a:latin typeface="メイリオ"/>
                <a:ea typeface="メイリオ"/>
                <a:cs typeface="メイリオ"/>
              </a:rPr>
              <a:t>DNA:</a:t>
            </a:r>
            <a:r>
              <a:rPr lang="ja-JP" altLang="ja-JP" sz="4400" b="1" dirty="0">
                <a:solidFill>
                  <a:srgbClr val="000000"/>
                </a:solidFill>
                <a:latin typeface="メイリオ"/>
                <a:ea typeface="メイリオ"/>
                <a:cs typeface="メイリオ"/>
              </a:rPr>
              <a:t>非</a:t>
            </a:r>
            <a:r>
              <a:rPr lang="en-US" altLang="ja-JP" sz="4400" b="1" dirty="0">
                <a:solidFill>
                  <a:srgbClr val="000000"/>
                </a:solidFill>
                <a:latin typeface="メイリオ"/>
                <a:ea typeface="メイリオ"/>
                <a:cs typeface="メイリオ"/>
              </a:rPr>
              <a:t>B</a:t>
            </a:r>
            <a:r>
              <a:rPr lang="ja-JP" altLang="ja-JP" sz="4400" b="1" dirty="0">
                <a:solidFill>
                  <a:srgbClr val="000000"/>
                </a:solidFill>
                <a:latin typeface="メイリオ"/>
                <a:ea typeface="メイリオ"/>
                <a:cs typeface="メイリオ"/>
              </a:rPr>
              <a:t>型</a:t>
            </a:r>
            <a:r>
              <a:rPr lang="en-US" altLang="ja-JP" sz="4400" b="1" dirty="0">
                <a:solidFill>
                  <a:srgbClr val="000000"/>
                </a:solidFill>
                <a:latin typeface="メイリオ"/>
                <a:ea typeface="メイリオ"/>
                <a:cs typeface="メイリオ"/>
              </a:rPr>
              <a:t> DNA</a:t>
            </a:r>
          </a:p>
        </p:txBody>
      </p:sp>
      <p:sp>
        <p:nvSpPr>
          <p:cNvPr id="3" name="日付プレースホルダー 2">
            <a:extLst>
              <a:ext uri="{FF2B5EF4-FFF2-40B4-BE49-F238E27FC236}">
                <a16:creationId xmlns:a16="http://schemas.microsoft.com/office/drawing/2014/main" xmlns="" id="{2C345F73-779A-5DA0-5DEE-934F2757C86A}"/>
              </a:ext>
            </a:extLst>
          </p:cNvPr>
          <p:cNvSpPr>
            <a:spLocks noGrp="1"/>
          </p:cNvSpPr>
          <p:nvPr>
            <p:ph type="dt" sz="half" idx="10"/>
          </p:nvPr>
        </p:nvSpPr>
        <p:spPr/>
        <p:txBody>
          <a:bodyPr/>
          <a:lstStyle/>
          <a:p>
            <a:r>
              <a:rPr kumimoji="1" lang="en-US" altLang="ja-JP"/>
              <a:t>2024/5/25</a:t>
            </a:r>
            <a:endParaRPr kumimoji="1" lang="ja-JP" altLang="en-US"/>
          </a:p>
        </p:txBody>
      </p:sp>
      <p:sp>
        <p:nvSpPr>
          <p:cNvPr id="36" name="フッター プレースホルダー 35">
            <a:extLst>
              <a:ext uri="{FF2B5EF4-FFF2-40B4-BE49-F238E27FC236}">
                <a16:creationId xmlns:a16="http://schemas.microsoft.com/office/drawing/2014/main" xmlns="" id="{A8781C12-734A-BB4A-00A2-0A57C204F8C4}"/>
              </a:ext>
            </a:extLst>
          </p:cNvPr>
          <p:cNvSpPr>
            <a:spLocks noGrp="1"/>
          </p:cNvSpPr>
          <p:nvPr>
            <p:ph type="ftr" sz="quarter" idx="11"/>
          </p:nvPr>
        </p:nvSpPr>
        <p:spPr/>
        <p:txBody>
          <a:bodyPr/>
          <a:lstStyle/>
          <a:p>
            <a:r>
              <a:rPr kumimoji="1" lang="ja-JP" altLang="en-US"/>
              <a:t>正井久雄　</a:t>
            </a:r>
            <a:r>
              <a:rPr kumimoji="1" lang="en-US" altLang="ja-JP"/>
              <a:t>SusHi Tech Tokyo 2024</a:t>
            </a:r>
            <a:endParaRPr kumimoji="1" lang="ja-JP" altLang="en-US"/>
          </a:p>
        </p:txBody>
      </p:sp>
    </p:spTree>
    <p:extLst>
      <p:ext uri="{BB962C8B-B14F-4D97-AF65-F5344CB8AC3E}">
        <p14:creationId xmlns:p14="http://schemas.microsoft.com/office/powerpoint/2010/main" val="3405337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dissolv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dissolv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dissolve">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dissolve">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dissolve">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dissolve">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161</Words>
  <Application>Microsoft Office PowerPoint</Application>
  <PresentationFormat>画面に合わせる (4:3)</PresentationFormat>
  <Paragraphs>16</Paragraphs>
  <Slides>1</Slides>
  <Notes>1</Notes>
  <HiddenSlides>0</HiddenSlides>
  <MMClips>0</MMClips>
  <ScaleCrop>false</ScaleCrop>
  <HeadingPairs>
    <vt:vector size="4" baseType="variant">
      <vt:variant>
        <vt:lpstr>テーマ</vt:lpstr>
      </vt:variant>
      <vt:variant>
        <vt:i4>1</vt:i4>
      </vt:variant>
      <vt:variant>
        <vt:lpstr>スライド タイトル</vt:lpstr>
      </vt:variant>
      <vt:variant>
        <vt:i4>1</vt:i4>
      </vt:variant>
    </vt:vector>
  </HeadingPairs>
  <TitlesOfParts>
    <vt:vector size="2" baseType="lpstr">
      <vt:lpstr>Office ​​テーマ</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Kasahara</dc:creator>
  <cp:lastModifiedBy>Kasahara</cp:lastModifiedBy>
  <cp:revision>1</cp:revision>
  <dcterms:created xsi:type="dcterms:W3CDTF">2024-05-28T23:45:59Z</dcterms:created>
  <dcterms:modified xsi:type="dcterms:W3CDTF">2024-05-28T23:53:16Z</dcterms:modified>
</cp:coreProperties>
</file>